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89" r:id="rId2"/>
    <p:sldId id="390" r:id="rId3"/>
    <p:sldId id="461" r:id="rId4"/>
    <p:sldId id="445" r:id="rId5"/>
    <p:sldId id="446" r:id="rId6"/>
    <p:sldId id="413" r:id="rId7"/>
    <p:sldId id="437" r:id="rId8"/>
    <p:sldId id="434" r:id="rId9"/>
    <p:sldId id="436" r:id="rId10"/>
    <p:sldId id="424" r:id="rId11"/>
    <p:sldId id="402" r:id="rId12"/>
    <p:sldId id="443" r:id="rId13"/>
    <p:sldId id="447" r:id="rId14"/>
    <p:sldId id="452" r:id="rId15"/>
    <p:sldId id="449" r:id="rId16"/>
    <p:sldId id="454" r:id="rId17"/>
    <p:sldId id="458" r:id="rId18"/>
    <p:sldId id="453" r:id="rId19"/>
    <p:sldId id="444" r:id="rId20"/>
    <p:sldId id="459" r:id="rId21"/>
    <p:sldId id="455" r:id="rId22"/>
    <p:sldId id="448" r:id="rId23"/>
    <p:sldId id="451" r:id="rId24"/>
    <p:sldId id="44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Jemison" initials="AJ" lastIdx="4" clrIdx="0">
    <p:extLst>
      <p:ext uri="{19B8F6BF-5375-455C-9EA6-DF929625EA0E}">
        <p15:presenceInfo xmlns:p15="http://schemas.microsoft.com/office/powerpoint/2012/main" userId="S-1-5-21-2524375069-1244669873-1411810630-23349" providerId="AD"/>
      </p:ext>
    </p:extLst>
  </p:cmAuthor>
  <p:cmAuthor id="2" name="Maynard Cooper" initials="MCG" lastIdx="1" clrIdx="1">
    <p:extLst>
      <p:ext uri="{19B8F6BF-5375-455C-9EA6-DF929625EA0E}">
        <p15:presenceInfo xmlns:p15="http://schemas.microsoft.com/office/powerpoint/2012/main" userId="Maynard Coop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87B"/>
    <a:srgbClr val="C51638"/>
    <a:srgbClr val="DBDBDB"/>
    <a:srgbClr val="C5D9E7"/>
    <a:srgbClr val="7B9AC0"/>
    <a:srgbClr val="787E80"/>
    <a:srgbClr val="E6AF00"/>
    <a:srgbClr val="9E7800"/>
    <a:srgbClr val="2079FC"/>
    <a:srgbClr val="5B6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65000" autoAdjust="0"/>
  </p:normalViewPr>
  <p:slideViewPr>
    <p:cSldViewPr snapToGrid="0" snapToObjects="1">
      <p:cViewPr varScale="1">
        <p:scale>
          <a:sx n="48" d="100"/>
          <a:sy n="48" d="100"/>
        </p:scale>
        <p:origin x="1128" y="21"/>
      </p:cViewPr>
      <p:guideLst>
        <p:guide orient="horz" pos="2160"/>
        <p:guide pos="3840"/>
      </p:guideLst>
    </p:cSldViewPr>
  </p:slideViewPr>
  <p:notesTextViewPr>
    <p:cViewPr>
      <p:scale>
        <a:sx n="1" d="1"/>
        <a:sy n="1" d="1"/>
      </p:scale>
      <p:origin x="0" y="0"/>
    </p:cViewPr>
  </p:notesTextViewPr>
  <p:sorterViewPr>
    <p:cViewPr>
      <p:scale>
        <a:sx n="100" d="100"/>
        <a:sy n="100" d="100"/>
      </p:scale>
      <p:origin x="0" y="-3948"/>
    </p:cViewPr>
  </p:sorterViewPr>
  <p:notesViewPr>
    <p:cSldViewPr snapToGrid="0" snapToObjects="1">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181E0-23B6-4F07-BB2D-8AE49B3824EF}"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9BFEF9F2-88AA-498D-9980-05B7784A66F7}" type="pres">
      <dgm:prSet presAssocID="{240181E0-23B6-4F07-BB2D-8AE49B3824EF}" presName="linear" presStyleCnt="0">
        <dgm:presLayoutVars>
          <dgm:animLvl val="lvl"/>
          <dgm:resizeHandles val="exact"/>
        </dgm:presLayoutVars>
      </dgm:prSet>
      <dgm:spPr/>
    </dgm:pt>
  </dgm:ptLst>
  <dgm:cxnLst>
    <dgm:cxn modelId="{F9AE90A2-62B8-4091-A523-1424342CF1C0}" type="presOf" srcId="{240181E0-23B6-4F07-BB2D-8AE49B3824EF}" destId="{9BFEF9F2-88AA-498D-9980-05B7784A66F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E56C97-D3FD-4F75-91F1-7F008C2077C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694B7E2-68D7-4881-ACEC-659845C113AE}">
      <dgm:prSet/>
      <dgm:spPr>
        <a:solidFill>
          <a:srgbClr val="C00000"/>
        </a:solidFill>
      </dgm:spPr>
      <dgm:t>
        <a:bodyPr/>
        <a:lstStyle/>
        <a:p>
          <a:pPr rtl="0"/>
          <a:r>
            <a:rPr lang="en-US" dirty="0">
              <a:effectLst>
                <a:outerShdw blurRad="38100" dist="38100" dir="2700000" algn="tl">
                  <a:srgbClr val="000000">
                    <a:alpha val="43137"/>
                  </a:srgbClr>
                </a:outerShdw>
              </a:effectLst>
            </a:rPr>
            <a:t>Phishing email </a:t>
          </a:r>
        </a:p>
      </dgm:t>
    </dgm:pt>
    <dgm:pt modelId="{017D3AC1-A486-4C05-83DC-C128013A2FD0}" type="parTrans" cxnId="{3DF6F34F-C95C-453C-B95D-EB1EFA552D34}">
      <dgm:prSet/>
      <dgm:spPr/>
      <dgm:t>
        <a:bodyPr/>
        <a:lstStyle/>
        <a:p>
          <a:endParaRPr lang="en-US"/>
        </a:p>
      </dgm:t>
    </dgm:pt>
    <dgm:pt modelId="{A856394D-F54C-4CDF-A863-638880D3E119}" type="sibTrans" cxnId="{3DF6F34F-C95C-453C-B95D-EB1EFA552D34}">
      <dgm:prSet/>
      <dgm:spPr/>
      <dgm:t>
        <a:bodyPr/>
        <a:lstStyle/>
        <a:p>
          <a:endParaRPr lang="en-US"/>
        </a:p>
      </dgm:t>
    </dgm:pt>
    <dgm:pt modelId="{F5471B8E-E7AF-4885-A325-D8813EF58920}">
      <dgm:prSet/>
      <dgm:spPr>
        <a:solidFill>
          <a:schemeClr val="tx1">
            <a:lumMod val="75000"/>
            <a:lumOff val="25000"/>
          </a:schemeClr>
        </a:solidFill>
      </dgm:spPr>
      <dgm:t>
        <a:bodyPr/>
        <a:lstStyle/>
        <a:p>
          <a:pPr rtl="0"/>
          <a:r>
            <a:rPr lang="en-US" strike="noStrike" dirty="0">
              <a:effectLst>
                <a:outerShdw blurRad="38100" dist="38100" dir="2700000" algn="tl">
                  <a:srgbClr val="000000">
                    <a:alpha val="43137"/>
                  </a:srgbClr>
                </a:outerShdw>
              </a:effectLst>
            </a:rPr>
            <a:t>Software or hardware vulnerability (</a:t>
          </a:r>
          <a:r>
            <a:rPr lang="en-US" i="1" strike="noStrike" dirty="0">
              <a:effectLst>
                <a:outerShdw blurRad="38100" dist="38100" dir="2700000" algn="tl">
                  <a:srgbClr val="000000">
                    <a:alpha val="43137"/>
                  </a:srgbClr>
                </a:outerShdw>
              </a:effectLst>
            </a:rPr>
            <a:t>e.g.</a:t>
          </a:r>
          <a:r>
            <a:rPr lang="en-US" strike="noStrike" dirty="0">
              <a:effectLst>
                <a:outerShdw blurRad="38100" dist="38100" dir="2700000" algn="tl">
                  <a:srgbClr val="000000">
                    <a:alpha val="43137"/>
                  </a:srgbClr>
                </a:outerShdw>
              </a:effectLst>
            </a:rPr>
            <a:t>, unpatched firewall or VPN</a:t>
          </a:r>
          <a:r>
            <a:rPr lang="en-US" dirty="0"/>
            <a:t>)</a:t>
          </a:r>
        </a:p>
      </dgm:t>
    </dgm:pt>
    <dgm:pt modelId="{844F455E-7D0F-4655-9B47-490FF66C75A0}" type="parTrans" cxnId="{B626F05D-A751-468B-8B1E-830B0AC8D4DC}">
      <dgm:prSet/>
      <dgm:spPr/>
      <dgm:t>
        <a:bodyPr/>
        <a:lstStyle/>
        <a:p>
          <a:endParaRPr lang="en-US"/>
        </a:p>
      </dgm:t>
    </dgm:pt>
    <dgm:pt modelId="{D1B67AB4-ECDD-4190-8E92-D27AE4275E00}" type="sibTrans" cxnId="{B626F05D-A751-468B-8B1E-830B0AC8D4DC}">
      <dgm:prSet/>
      <dgm:spPr/>
      <dgm:t>
        <a:bodyPr/>
        <a:lstStyle/>
        <a:p>
          <a:endParaRPr lang="en-US"/>
        </a:p>
      </dgm:t>
    </dgm:pt>
    <dgm:pt modelId="{05851B69-F190-48D3-A07E-4FD0FA4EF7FA}">
      <dgm:prSet/>
      <dgm:spPr>
        <a:solidFill>
          <a:schemeClr val="tx1"/>
        </a:solidFill>
      </dgm:spPr>
      <dgm:t>
        <a:bodyPr/>
        <a:lstStyle/>
        <a:p>
          <a:pPr rtl="0"/>
          <a:r>
            <a:rPr lang="en-US" dirty="0">
              <a:effectLst>
                <a:outerShdw blurRad="38100" dist="38100" dir="2700000" algn="tl">
                  <a:srgbClr val="000000">
                    <a:alpha val="43137"/>
                  </a:srgbClr>
                </a:outerShdw>
              </a:effectLst>
            </a:rPr>
            <a:t>Pre-cursor malware</a:t>
          </a:r>
        </a:p>
      </dgm:t>
    </dgm:pt>
    <dgm:pt modelId="{370D9042-020B-4606-8DDB-FC31B2060A96}" type="parTrans" cxnId="{23CA1EC3-A705-4B80-BC85-0B304A1B24CB}">
      <dgm:prSet/>
      <dgm:spPr/>
      <dgm:t>
        <a:bodyPr/>
        <a:lstStyle/>
        <a:p>
          <a:endParaRPr lang="en-US"/>
        </a:p>
      </dgm:t>
    </dgm:pt>
    <dgm:pt modelId="{9F59C888-70A4-4AF7-A11E-AC7A389E511F}" type="sibTrans" cxnId="{23CA1EC3-A705-4B80-BC85-0B304A1B24CB}">
      <dgm:prSet/>
      <dgm:spPr/>
      <dgm:t>
        <a:bodyPr/>
        <a:lstStyle/>
        <a:p>
          <a:endParaRPr lang="en-US"/>
        </a:p>
      </dgm:t>
    </dgm:pt>
    <dgm:pt modelId="{ED2FF521-D88C-49F8-9B35-0414C3DADC13}">
      <dgm:prSet/>
      <dgm:spPr>
        <a:solidFill>
          <a:schemeClr val="bg1">
            <a:lumMod val="65000"/>
          </a:schemeClr>
        </a:solidFill>
      </dgm:spPr>
      <dgm:t>
        <a:bodyPr/>
        <a:lstStyle/>
        <a:p>
          <a:pPr rtl="0"/>
          <a:r>
            <a:rPr lang="en-US" dirty="0">
              <a:effectLst>
                <a:outerShdw blurRad="38100" dist="38100" dir="2700000" algn="tl">
                  <a:srgbClr val="000000">
                    <a:alpha val="43137"/>
                  </a:srgbClr>
                </a:outerShdw>
              </a:effectLst>
            </a:rPr>
            <a:t>Compromised administrative credentials </a:t>
          </a:r>
        </a:p>
      </dgm:t>
    </dgm:pt>
    <dgm:pt modelId="{AD84E1AA-FC0C-4796-8635-1F78CDCE57A3}" type="parTrans" cxnId="{ACF72C21-E1F2-43B7-BB59-F6474AE63ADB}">
      <dgm:prSet/>
      <dgm:spPr/>
      <dgm:t>
        <a:bodyPr/>
        <a:lstStyle/>
        <a:p>
          <a:endParaRPr lang="en-US"/>
        </a:p>
      </dgm:t>
    </dgm:pt>
    <dgm:pt modelId="{4AB3FD72-3482-44C6-A9A8-AD2606F46326}" type="sibTrans" cxnId="{ACF72C21-E1F2-43B7-BB59-F6474AE63ADB}">
      <dgm:prSet/>
      <dgm:spPr/>
      <dgm:t>
        <a:bodyPr/>
        <a:lstStyle/>
        <a:p>
          <a:endParaRPr lang="en-US"/>
        </a:p>
      </dgm:t>
    </dgm:pt>
    <dgm:pt modelId="{EAFE5CD5-789A-4C3C-B409-E4C1A7C4EE1F}" type="pres">
      <dgm:prSet presAssocID="{DCE56C97-D3FD-4F75-91F1-7F008C2077C9}" presName="linearFlow" presStyleCnt="0">
        <dgm:presLayoutVars>
          <dgm:dir/>
          <dgm:resizeHandles val="exact"/>
        </dgm:presLayoutVars>
      </dgm:prSet>
      <dgm:spPr/>
    </dgm:pt>
    <dgm:pt modelId="{BC0E92DC-13B4-411A-93D8-6DDBEBB0505A}" type="pres">
      <dgm:prSet presAssocID="{F694B7E2-68D7-4881-ACEC-659845C113AE}" presName="composite" presStyleCnt="0"/>
      <dgm:spPr/>
    </dgm:pt>
    <dgm:pt modelId="{F29C5B29-FCE0-45A9-A401-F2F157D4D0B1}" type="pres">
      <dgm:prSet presAssocID="{F694B7E2-68D7-4881-ACEC-659845C113AE}"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17B27B0-352E-404E-A8D0-B49E798537BF}" type="pres">
      <dgm:prSet presAssocID="{F694B7E2-68D7-4881-ACEC-659845C113AE}" presName="txShp" presStyleLbl="node1" presStyleIdx="0" presStyleCnt="4">
        <dgm:presLayoutVars>
          <dgm:bulletEnabled val="1"/>
        </dgm:presLayoutVars>
      </dgm:prSet>
      <dgm:spPr/>
    </dgm:pt>
    <dgm:pt modelId="{95CFC676-3D30-4B04-AF89-B34ACD42DA0E}" type="pres">
      <dgm:prSet presAssocID="{A856394D-F54C-4CDF-A863-638880D3E119}" presName="spacing" presStyleCnt="0"/>
      <dgm:spPr/>
    </dgm:pt>
    <dgm:pt modelId="{2483ACF0-532C-4BD9-AC08-65146C0C1D1F}" type="pres">
      <dgm:prSet presAssocID="{F5471B8E-E7AF-4885-A325-D8813EF58920}" presName="composite" presStyleCnt="0"/>
      <dgm:spPr/>
    </dgm:pt>
    <dgm:pt modelId="{D2C868DB-6EF4-4085-B603-AEECEFC9CDDB}" type="pres">
      <dgm:prSet presAssocID="{F5471B8E-E7AF-4885-A325-D8813EF58920}"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9EF259C-2714-4D2B-BF76-272ACFFB583B}" type="pres">
      <dgm:prSet presAssocID="{F5471B8E-E7AF-4885-A325-D8813EF58920}" presName="txShp" presStyleLbl="node1" presStyleIdx="1" presStyleCnt="4">
        <dgm:presLayoutVars>
          <dgm:bulletEnabled val="1"/>
        </dgm:presLayoutVars>
      </dgm:prSet>
      <dgm:spPr/>
    </dgm:pt>
    <dgm:pt modelId="{58171FDE-2AD4-4E63-88CC-B65F0D6D99F0}" type="pres">
      <dgm:prSet presAssocID="{D1B67AB4-ECDD-4190-8E92-D27AE4275E00}" presName="spacing" presStyleCnt="0"/>
      <dgm:spPr/>
    </dgm:pt>
    <dgm:pt modelId="{C6A17AA6-7AB0-4EA5-8EA5-3F3F265BF602}" type="pres">
      <dgm:prSet presAssocID="{05851B69-F190-48D3-A07E-4FD0FA4EF7FA}" presName="composite" presStyleCnt="0"/>
      <dgm:spPr/>
    </dgm:pt>
    <dgm:pt modelId="{A0CCC8E3-F7C0-4554-8939-6C65CEA9A990}" type="pres">
      <dgm:prSet presAssocID="{05851B69-F190-48D3-A07E-4FD0FA4EF7FA}"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28FB140-B868-462E-B25E-BB3E59D6FF38}" type="pres">
      <dgm:prSet presAssocID="{05851B69-F190-48D3-A07E-4FD0FA4EF7FA}" presName="txShp" presStyleLbl="node1" presStyleIdx="2" presStyleCnt="4">
        <dgm:presLayoutVars>
          <dgm:bulletEnabled val="1"/>
        </dgm:presLayoutVars>
      </dgm:prSet>
      <dgm:spPr/>
    </dgm:pt>
    <dgm:pt modelId="{43A11123-2D9F-469E-9AC0-08DD16BA5010}" type="pres">
      <dgm:prSet presAssocID="{9F59C888-70A4-4AF7-A11E-AC7A389E511F}" presName="spacing" presStyleCnt="0"/>
      <dgm:spPr/>
    </dgm:pt>
    <dgm:pt modelId="{ADC8E875-D788-44FB-A334-ED48215CD697}" type="pres">
      <dgm:prSet presAssocID="{ED2FF521-D88C-49F8-9B35-0414C3DADC13}" presName="composite" presStyleCnt="0"/>
      <dgm:spPr/>
    </dgm:pt>
    <dgm:pt modelId="{65BAE869-9EBC-40E7-B2C9-FED87FBC69E2}" type="pres">
      <dgm:prSet presAssocID="{ED2FF521-D88C-49F8-9B35-0414C3DADC1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 modelId="{DA9C139E-2E82-4E73-95DB-9C3DA57615B8}" type="pres">
      <dgm:prSet presAssocID="{ED2FF521-D88C-49F8-9B35-0414C3DADC13}" presName="txShp" presStyleLbl="node1" presStyleIdx="3" presStyleCnt="4">
        <dgm:presLayoutVars>
          <dgm:bulletEnabled val="1"/>
        </dgm:presLayoutVars>
      </dgm:prSet>
      <dgm:spPr/>
    </dgm:pt>
  </dgm:ptLst>
  <dgm:cxnLst>
    <dgm:cxn modelId="{1DD48410-184D-45F2-9C8B-EF05223CF68A}" type="presOf" srcId="{ED2FF521-D88C-49F8-9B35-0414C3DADC13}" destId="{DA9C139E-2E82-4E73-95DB-9C3DA57615B8}" srcOrd="0" destOrd="0" presId="urn:microsoft.com/office/officeart/2005/8/layout/vList3"/>
    <dgm:cxn modelId="{ACF72C21-E1F2-43B7-BB59-F6474AE63ADB}" srcId="{DCE56C97-D3FD-4F75-91F1-7F008C2077C9}" destId="{ED2FF521-D88C-49F8-9B35-0414C3DADC13}" srcOrd="3" destOrd="0" parTransId="{AD84E1AA-FC0C-4796-8635-1F78CDCE57A3}" sibTransId="{4AB3FD72-3482-44C6-A9A8-AD2606F46326}"/>
    <dgm:cxn modelId="{F798383D-3002-4368-BC24-758F57990EBC}" type="presOf" srcId="{F5471B8E-E7AF-4885-A325-D8813EF58920}" destId="{49EF259C-2714-4D2B-BF76-272ACFFB583B}" srcOrd="0" destOrd="0" presId="urn:microsoft.com/office/officeart/2005/8/layout/vList3"/>
    <dgm:cxn modelId="{B626F05D-A751-468B-8B1E-830B0AC8D4DC}" srcId="{DCE56C97-D3FD-4F75-91F1-7F008C2077C9}" destId="{F5471B8E-E7AF-4885-A325-D8813EF58920}" srcOrd="1" destOrd="0" parTransId="{844F455E-7D0F-4655-9B47-490FF66C75A0}" sibTransId="{D1B67AB4-ECDD-4190-8E92-D27AE4275E00}"/>
    <dgm:cxn modelId="{3DF6F34F-C95C-453C-B95D-EB1EFA552D34}" srcId="{DCE56C97-D3FD-4F75-91F1-7F008C2077C9}" destId="{F694B7E2-68D7-4881-ACEC-659845C113AE}" srcOrd="0" destOrd="0" parTransId="{017D3AC1-A486-4C05-83DC-C128013A2FD0}" sibTransId="{A856394D-F54C-4CDF-A863-638880D3E119}"/>
    <dgm:cxn modelId="{F8B4D054-697E-45A9-963B-6FA0B634CA32}" type="presOf" srcId="{DCE56C97-D3FD-4F75-91F1-7F008C2077C9}" destId="{EAFE5CD5-789A-4C3C-B409-E4C1A7C4EE1F}" srcOrd="0" destOrd="0" presId="urn:microsoft.com/office/officeart/2005/8/layout/vList3"/>
    <dgm:cxn modelId="{510F847A-BCBD-411F-9F5C-65A98548E60A}" type="presOf" srcId="{F694B7E2-68D7-4881-ACEC-659845C113AE}" destId="{717B27B0-352E-404E-A8D0-B49E798537BF}" srcOrd="0" destOrd="0" presId="urn:microsoft.com/office/officeart/2005/8/layout/vList3"/>
    <dgm:cxn modelId="{23CA1EC3-A705-4B80-BC85-0B304A1B24CB}" srcId="{DCE56C97-D3FD-4F75-91F1-7F008C2077C9}" destId="{05851B69-F190-48D3-A07E-4FD0FA4EF7FA}" srcOrd="2" destOrd="0" parTransId="{370D9042-020B-4606-8DDB-FC31B2060A96}" sibTransId="{9F59C888-70A4-4AF7-A11E-AC7A389E511F}"/>
    <dgm:cxn modelId="{F1BCEED3-2CEB-4E76-9E11-1D1547C771C5}" type="presOf" srcId="{05851B69-F190-48D3-A07E-4FD0FA4EF7FA}" destId="{528FB140-B868-462E-B25E-BB3E59D6FF38}" srcOrd="0" destOrd="0" presId="urn:microsoft.com/office/officeart/2005/8/layout/vList3"/>
    <dgm:cxn modelId="{5F3B45B2-6C62-4BC5-B739-FC75705C6B11}" type="presParOf" srcId="{EAFE5CD5-789A-4C3C-B409-E4C1A7C4EE1F}" destId="{BC0E92DC-13B4-411A-93D8-6DDBEBB0505A}" srcOrd="0" destOrd="0" presId="urn:microsoft.com/office/officeart/2005/8/layout/vList3"/>
    <dgm:cxn modelId="{2C68E63C-25FF-455E-A1F0-1A7159E3BABA}" type="presParOf" srcId="{BC0E92DC-13B4-411A-93D8-6DDBEBB0505A}" destId="{F29C5B29-FCE0-45A9-A401-F2F157D4D0B1}" srcOrd="0" destOrd="0" presId="urn:microsoft.com/office/officeart/2005/8/layout/vList3"/>
    <dgm:cxn modelId="{F08485BB-0B50-41D6-8B02-5FCEF8EB513E}" type="presParOf" srcId="{BC0E92DC-13B4-411A-93D8-6DDBEBB0505A}" destId="{717B27B0-352E-404E-A8D0-B49E798537BF}" srcOrd="1" destOrd="0" presId="urn:microsoft.com/office/officeart/2005/8/layout/vList3"/>
    <dgm:cxn modelId="{09AD13B0-14ED-44B5-B110-E3C7371E488E}" type="presParOf" srcId="{EAFE5CD5-789A-4C3C-B409-E4C1A7C4EE1F}" destId="{95CFC676-3D30-4B04-AF89-B34ACD42DA0E}" srcOrd="1" destOrd="0" presId="urn:microsoft.com/office/officeart/2005/8/layout/vList3"/>
    <dgm:cxn modelId="{C6933502-F776-4056-82F2-46001C649B3F}" type="presParOf" srcId="{EAFE5CD5-789A-4C3C-B409-E4C1A7C4EE1F}" destId="{2483ACF0-532C-4BD9-AC08-65146C0C1D1F}" srcOrd="2" destOrd="0" presId="urn:microsoft.com/office/officeart/2005/8/layout/vList3"/>
    <dgm:cxn modelId="{B11AB2E0-1DCF-4E65-887B-D4DC15C29CCB}" type="presParOf" srcId="{2483ACF0-532C-4BD9-AC08-65146C0C1D1F}" destId="{D2C868DB-6EF4-4085-B603-AEECEFC9CDDB}" srcOrd="0" destOrd="0" presId="urn:microsoft.com/office/officeart/2005/8/layout/vList3"/>
    <dgm:cxn modelId="{DC1F6E54-D82C-4BD3-9E3F-D676D3E78961}" type="presParOf" srcId="{2483ACF0-532C-4BD9-AC08-65146C0C1D1F}" destId="{49EF259C-2714-4D2B-BF76-272ACFFB583B}" srcOrd="1" destOrd="0" presId="urn:microsoft.com/office/officeart/2005/8/layout/vList3"/>
    <dgm:cxn modelId="{9A38A7B7-54B6-48A6-B9D3-5D1E30238347}" type="presParOf" srcId="{EAFE5CD5-789A-4C3C-B409-E4C1A7C4EE1F}" destId="{58171FDE-2AD4-4E63-88CC-B65F0D6D99F0}" srcOrd="3" destOrd="0" presId="urn:microsoft.com/office/officeart/2005/8/layout/vList3"/>
    <dgm:cxn modelId="{6D5E7937-1FB5-4D7C-A06D-2A1E4F52B2E2}" type="presParOf" srcId="{EAFE5CD5-789A-4C3C-B409-E4C1A7C4EE1F}" destId="{C6A17AA6-7AB0-4EA5-8EA5-3F3F265BF602}" srcOrd="4" destOrd="0" presId="urn:microsoft.com/office/officeart/2005/8/layout/vList3"/>
    <dgm:cxn modelId="{B0E60434-3FF8-4FDB-B6AA-DD1D2B9F99A7}" type="presParOf" srcId="{C6A17AA6-7AB0-4EA5-8EA5-3F3F265BF602}" destId="{A0CCC8E3-F7C0-4554-8939-6C65CEA9A990}" srcOrd="0" destOrd="0" presId="urn:microsoft.com/office/officeart/2005/8/layout/vList3"/>
    <dgm:cxn modelId="{C81D984D-C6C3-40CD-865F-BEC130852EF6}" type="presParOf" srcId="{C6A17AA6-7AB0-4EA5-8EA5-3F3F265BF602}" destId="{528FB140-B868-462E-B25E-BB3E59D6FF38}" srcOrd="1" destOrd="0" presId="urn:microsoft.com/office/officeart/2005/8/layout/vList3"/>
    <dgm:cxn modelId="{5AB5865C-8AEB-402D-8EA2-66B99C74E485}" type="presParOf" srcId="{EAFE5CD5-789A-4C3C-B409-E4C1A7C4EE1F}" destId="{43A11123-2D9F-469E-9AC0-08DD16BA5010}" srcOrd="5" destOrd="0" presId="urn:microsoft.com/office/officeart/2005/8/layout/vList3"/>
    <dgm:cxn modelId="{D33D93B4-CCD0-438F-9927-1880C069F81E}" type="presParOf" srcId="{EAFE5CD5-789A-4C3C-B409-E4C1A7C4EE1F}" destId="{ADC8E875-D788-44FB-A334-ED48215CD697}" srcOrd="6" destOrd="0" presId="urn:microsoft.com/office/officeart/2005/8/layout/vList3"/>
    <dgm:cxn modelId="{AA6240F2-32A2-422D-B4F7-1C0097A551F6}" type="presParOf" srcId="{ADC8E875-D788-44FB-A334-ED48215CD697}" destId="{65BAE869-9EBC-40E7-B2C9-FED87FBC69E2}" srcOrd="0" destOrd="0" presId="urn:microsoft.com/office/officeart/2005/8/layout/vList3"/>
    <dgm:cxn modelId="{A3C10CBD-2655-4C0C-965A-47702B45A31B}" type="presParOf" srcId="{ADC8E875-D788-44FB-A334-ED48215CD697}" destId="{DA9C139E-2E82-4E73-95DB-9C3DA57615B8}"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B27B0-352E-404E-A8D0-B49E798537BF}">
      <dsp:nvSpPr>
        <dsp:cNvPr id="0" name=""/>
        <dsp:cNvSpPr/>
      </dsp:nvSpPr>
      <dsp:spPr>
        <a:xfrm rot="10800000">
          <a:off x="1569376" y="2958"/>
          <a:ext cx="5344665" cy="892654"/>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63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Phishing email </a:t>
          </a:r>
        </a:p>
      </dsp:txBody>
      <dsp:txXfrm rot="10800000">
        <a:off x="1792539" y="2958"/>
        <a:ext cx="5121502" cy="892654"/>
      </dsp:txXfrm>
    </dsp:sp>
    <dsp:sp modelId="{F29C5B29-FCE0-45A9-A401-F2F157D4D0B1}">
      <dsp:nvSpPr>
        <dsp:cNvPr id="0" name=""/>
        <dsp:cNvSpPr/>
      </dsp:nvSpPr>
      <dsp:spPr>
        <a:xfrm>
          <a:off x="1123049" y="2958"/>
          <a:ext cx="892654" cy="8926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F259C-2714-4D2B-BF76-272ACFFB583B}">
      <dsp:nvSpPr>
        <dsp:cNvPr id="0" name=""/>
        <dsp:cNvSpPr/>
      </dsp:nvSpPr>
      <dsp:spPr>
        <a:xfrm rot="10800000">
          <a:off x="1569376" y="1162077"/>
          <a:ext cx="5344665" cy="892654"/>
        </a:xfrm>
        <a:prstGeom prst="homePlat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63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strike="noStrike" kern="1200" dirty="0">
              <a:effectLst>
                <a:outerShdw blurRad="38100" dist="38100" dir="2700000" algn="tl">
                  <a:srgbClr val="000000">
                    <a:alpha val="43137"/>
                  </a:srgbClr>
                </a:outerShdw>
              </a:effectLst>
            </a:rPr>
            <a:t>Software or hardware vulnerability (</a:t>
          </a:r>
          <a:r>
            <a:rPr lang="en-US" sz="2500" i="1" strike="noStrike" kern="1200" dirty="0">
              <a:effectLst>
                <a:outerShdw blurRad="38100" dist="38100" dir="2700000" algn="tl">
                  <a:srgbClr val="000000">
                    <a:alpha val="43137"/>
                  </a:srgbClr>
                </a:outerShdw>
              </a:effectLst>
            </a:rPr>
            <a:t>e.g.</a:t>
          </a:r>
          <a:r>
            <a:rPr lang="en-US" sz="2500" strike="noStrike" kern="1200" dirty="0">
              <a:effectLst>
                <a:outerShdw blurRad="38100" dist="38100" dir="2700000" algn="tl">
                  <a:srgbClr val="000000">
                    <a:alpha val="43137"/>
                  </a:srgbClr>
                </a:outerShdw>
              </a:effectLst>
            </a:rPr>
            <a:t>, unpatched firewall or VPN</a:t>
          </a:r>
          <a:r>
            <a:rPr lang="en-US" sz="2500" kern="1200" dirty="0"/>
            <a:t>)</a:t>
          </a:r>
        </a:p>
      </dsp:txBody>
      <dsp:txXfrm rot="10800000">
        <a:off x="1792539" y="1162077"/>
        <a:ext cx="5121502" cy="892654"/>
      </dsp:txXfrm>
    </dsp:sp>
    <dsp:sp modelId="{D2C868DB-6EF4-4085-B603-AEECEFC9CDDB}">
      <dsp:nvSpPr>
        <dsp:cNvPr id="0" name=""/>
        <dsp:cNvSpPr/>
      </dsp:nvSpPr>
      <dsp:spPr>
        <a:xfrm>
          <a:off x="1123049" y="1162077"/>
          <a:ext cx="892654" cy="8926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8FB140-B868-462E-B25E-BB3E59D6FF38}">
      <dsp:nvSpPr>
        <dsp:cNvPr id="0" name=""/>
        <dsp:cNvSpPr/>
      </dsp:nvSpPr>
      <dsp:spPr>
        <a:xfrm rot="10800000">
          <a:off x="1569376" y="2321196"/>
          <a:ext cx="5344665" cy="892654"/>
        </a:xfrm>
        <a:prstGeom prst="homePlat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63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Pre-cursor malware</a:t>
          </a:r>
        </a:p>
      </dsp:txBody>
      <dsp:txXfrm rot="10800000">
        <a:off x="1792539" y="2321196"/>
        <a:ext cx="5121502" cy="892654"/>
      </dsp:txXfrm>
    </dsp:sp>
    <dsp:sp modelId="{A0CCC8E3-F7C0-4554-8939-6C65CEA9A990}">
      <dsp:nvSpPr>
        <dsp:cNvPr id="0" name=""/>
        <dsp:cNvSpPr/>
      </dsp:nvSpPr>
      <dsp:spPr>
        <a:xfrm>
          <a:off x="1123049" y="2321196"/>
          <a:ext cx="892654" cy="89265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9C139E-2E82-4E73-95DB-9C3DA57615B8}">
      <dsp:nvSpPr>
        <dsp:cNvPr id="0" name=""/>
        <dsp:cNvSpPr/>
      </dsp:nvSpPr>
      <dsp:spPr>
        <a:xfrm rot="10800000">
          <a:off x="1569376" y="3480314"/>
          <a:ext cx="5344665" cy="892654"/>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636" tIns="95250" rIns="17780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Compromised administrative credentials </a:t>
          </a:r>
        </a:p>
      </dsp:txBody>
      <dsp:txXfrm rot="10800000">
        <a:off x="1792539" y="3480314"/>
        <a:ext cx="5121502" cy="892654"/>
      </dsp:txXfrm>
    </dsp:sp>
    <dsp:sp modelId="{65BAE869-9EBC-40E7-B2C9-FED87FBC69E2}">
      <dsp:nvSpPr>
        <dsp:cNvPr id="0" name=""/>
        <dsp:cNvSpPr/>
      </dsp:nvSpPr>
      <dsp:spPr>
        <a:xfrm>
          <a:off x="1123049" y="3480314"/>
          <a:ext cx="892654" cy="89265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BCF21-6D92-8942-83E2-BA6890353103}" type="datetimeFigureOut">
              <a:rPr lang="en-US" smtClean="0"/>
              <a:t>8/18/2022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BE93B-D92D-CC4D-BCBE-7755F79260AD}" type="slidenum">
              <a:rPr lang="en-US" smtClean="0"/>
              <a:t>‹#›</a:t>
            </a:fld>
            <a:endParaRPr lang="en-US" dirty="0"/>
          </a:p>
        </p:txBody>
      </p:sp>
    </p:spTree>
    <p:extLst>
      <p:ext uri="{BB962C8B-B14F-4D97-AF65-F5344CB8AC3E}">
        <p14:creationId xmlns:p14="http://schemas.microsoft.com/office/powerpoint/2010/main" val="33374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Monday 2-3pm </a:t>
            </a:r>
          </a:p>
          <a:p>
            <a:endParaRPr lang="en-US" dirty="0"/>
          </a:p>
          <a:p>
            <a:r>
              <a:rPr lang="en-US" dirty="0"/>
              <a:t>Description: </a:t>
            </a:r>
          </a:p>
          <a:p>
            <a:r>
              <a:rPr lang="en-US" dirty="0"/>
              <a:t>As the challenges of securing an institutions data and systems increase each year, so too does the importance of leadership in this area beyond just the information technology department. This session, geared to all institution leaders, will discuss the ever-changing cyber risk landscape, ways to mitigate those risks, and the evolving regulatory requirements imposed by the federal government as a condition of continued access to federal systems key to student aid management. </a:t>
            </a:r>
          </a:p>
        </p:txBody>
      </p:sp>
      <p:sp>
        <p:nvSpPr>
          <p:cNvPr id="4" name="Slide Number Placeholder 3"/>
          <p:cNvSpPr>
            <a:spLocks noGrp="1"/>
          </p:cNvSpPr>
          <p:nvPr>
            <p:ph type="sldNum" sz="quarter" idx="10"/>
          </p:nvPr>
        </p:nvSpPr>
        <p:spPr/>
        <p:txBody>
          <a:bodyPr/>
          <a:lstStyle/>
          <a:p>
            <a:fld id="{88FBE93B-D92D-CC4D-BCBE-7755F79260AD}" type="slidenum">
              <a:rPr lang="en-US" smtClean="0"/>
              <a:t>1</a:t>
            </a:fld>
            <a:endParaRPr lang="en-US" dirty="0"/>
          </a:p>
        </p:txBody>
      </p:sp>
    </p:spTree>
    <p:extLst>
      <p:ext uri="{BB962C8B-B14F-4D97-AF65-F5344CB8AC3E}">
        <p14:creationId xmlns:p14="http://schemas.microsoft.com/office/powerpoint/2010/main" val="263628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dirty="0"/>
          </a:p>
          <a:p>
            <a:r>
              <a:rPr lang="en-US" dirty="0"/>
              <a:t>Usually someone lets them in – phishing</a:t>
            </a:r>
            <a:r>
              <a:rPr lang="en-US" baseline="0" dirty="0"/>
              <a:t> email #1 most common</a:t>
            </a:r>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10</a:t>
            </a:fld>
            <a:endParaRPr lang="en-US" dirty="0"/>
          </a:p>
        </p:txBody>
      </p:sp>
    </p:spTree>
    <p:extLst>
      <p:ext uri="{BB962C8B-B14F-4D97-AF65-F5344CB8AC3E}">
        <p14:creationId xmlns:p14="http://schemas.microsoft.com/office/powerpoint/2010/main" val="315402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11</a:t>
            </a:fld>
            <a:endParaRPr lang="en-US" dirty="0"/>
          </a:p>
        </p:txBody>
      </p:sp>
    </p:spTree>
    <p:extLst>
      <p:ext uri="{BB962C8B-B14F-4D97-AF65-F5344CB8AC3E}">
        <p14:creationId xmlns:p14="http://schemas.microsoft.com/office/powerpoint/2010/main" val="127547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u="sng" dirty="0"/>
          </a:p>
          <a:p>
            <a:r>
              <a:rPr lang="en-US" u="sng" dirty="0"/>
              <a:t>Some</a:t>
            </a:r>
            <a:r>
              <a:rPr lang="en-US" u="none" dirty="0"/>
              <a:t> of the ways to prevent incidents – not an exclusive list</a:t>
            </a:r>
            <a:endParaRPr lang="en-US" u="sng" dirty="0"/>
          </a:p>
        </p:txBody>
      </p:sp>
      <p:sp>
        <p:nvSpPr>
          <p:cNvPr id="4" name="Slide Number Placeholder 3"/>
          <p:cNvSpPr>
            <a:spLocks noGrp="1"/>
          </p:cNvSpPr>
          <p:nvPr>
            <p:ph type="sldNum" sz="quarter" idx="10"/>
          </p:nvPr>
        </p:nvSpPr>
        <p:spPr/>
        <p:txBody>
          <a:bodyPr/>
          <a:lstStyle/>
          <a:p>
            <a:fld id="{88FBE93B-D92D-CC4D-BCBE-7755F79260AD}" type="slidenum">
              <a:rPr lang="en-US" smtClean="0"/>
              <a:t>12</a:t>
            </a:fld>
            <a:endParaRPr lang="en-US" dirty="0"/>
          </a:p>
        </p:txBody>
      </p:sp>
    </p:spTree>
    <p:extLst>
      <p:ext uri="{BB962C8B-B14F-4D97-AF65-F5344CB8AC3E}">
        <p14:creationId xmlns:p14="http://schemas.microsoft.com/office/powerpoint/2010/main" val="79555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u="none" dirty="0"/>
          </a:p>
          <a:p>
            <a:r>
              <a:rPr lang="en-US" u="none" dirty="0"/>
              <a:t>Taking</a:t>
            </a:r>
            <a:r>
              <a:rPr lang="en-US" u="none" baseline="0" dirty="0"/>
              <a:t> steps to prevent may not be optional if you fall under the new </a:t>
            </a:r>
            <a:r>
              <a:rPr lang="en-US" u="none" baseline="0" dirty="0" err="1"/>
              <a:t>GLBA</a:t>
            </a:r>
            <a:r>
              <a:rPr lang="en-US" u="none" baseline="0" dirty="0"/>
              <a:t> Safeguards Rule</a:t>
            </a:r>
          </a:p>
          <a:p>
            <a:pPr marL="171450" indent="-171450">
              <a:buFont typeface="Arial" panose="020B0604020202020204" pitchFamily="34" charset="0"/>
              <a:buChar char="•"/>
            </a:pPr>
            <a:r>
              <a:rPr lang="en-US" u="none" baseline="0" dirty="0"/>
              <a:t>What is </a:t>
            </a:r>
            <a:r>
              <a:rPr lang="en-US" u="none" baseline="0" dirty="0" err="1"/>
              <a:t>GLBA</a:t>
            </a:r>
            <a:r>
              <a:rPr lang="en-US" u="none" baseline="0" dirty="0"/>
              <a:t>?</a:t>
            </a:r>
          </a:p>
          <a:p>
            <a:pPr marL="171450" indent="-171450">
              <a:buFont typeface="Arial" panose="020B0604020202020204" pitchFamily="34" charset="0"/>
              <a:buChar char="•"/>
            </a:pPr>
            <a:r>
              <a:rPr lang="en-US" u="none" dirty="0"/>
              <a:t>The </a:t>
            </a:r>
            <a:r>
              <a:rPr lang="en-US" b="1" u="none" dirty="0"/>
              <a:t>Federal Trade Commission </a:t>
            </a:r>
            <a:r>
              <a:rPr lang="en-US" u="none" dirty="0"/>
              <a:t>considers </a:t>
            </a:r>
            <a:r>
              <a:rPr lang="en-US" b="1" u="none" dirty="0"/>
              <a:t>institutions of higher education participating in federal financial aid programs </a:t>
            </a:r>
            <a:r>
              <a:rPr lang="en-US" u="none" dirty="0"/>
              <a:t>authorized under the Higher Education Act</a:t>
            </a:r>
            <a:r>
              <a:rPr lang="en-US" u="none" baseline="0" dirty="0"/>
              <a:t> </a:t>
            </a:r>
            <a:r>
              <a:rPr lang="en-US" u="none" dirty="0"/>
              <a:t>to be </a:t>
            </a:r>
            <a:r>
              <a:rPr lang="en-US" b="1" u="none" dirty="0"/>
              <a:t>covered financial institutions </a:t>
            </a:r>
            <a:r>
              <a:rPr lang="en-US" u="none" dirty="0"/>
              <a:t>under </a:t>
            </a:r>
            <a:r>
              <a:rPr lang="en-US" u="none" dirty="0" err="1"/>
              <a:t>GLBA</a:t>
            </a:r>
            <a:endParaRPr lang="en-US" u="none" dirty="0"/>
          </a:p>
          <a:p>
            <a:pPr marL="171450" indent="-171450">
              <a:buFont typeface="Arial" panose="020B0604020202020204" pitchFamily="34" charset="0"/>
              <a:buChar char="•"/>
            </a:pPr>
            <a:r>
              <a:rPr lang="en-US" u="none" dirty="0" err="1"/>
              <a:t>GLBA</a:t>
            </a:r>
            <a:r>
              <a:rPr lang="en-US" u="none" dirty="0"/>
              <a:t> is enforced</a:t>
            </a:r>
            <a:r>
              <a:rPr lang="en-US" u="none" baseline="0" dirty="0"/>
              <a:t> by the FTC for non-banking financial institutions</a:t>
            </a:r>
            <a:endParaRPr lang="en-US" u="none" dirty="0"/>
          </a:p>
        </p:txBody>
      </p:sp>
      <p:sp>
        <p:nvSpPr>
          <p:cNvPr id="4" name="Slide Number Placeholder 3"/>
          <p:cNvSpPr>
            <a:spLocks noGrp="1"/>
          </p:cNvSpPr>
          <p:nvPr>
            <p:ph type="sldNum" sz="quarter" idx="10"/>
          </p:nvPr>
        </p:nvSpPr>
        <p:spPr/>
        <p:txBody>
          <a:bodyPr/>
          <a:lstStyle/>
          <a:p>
            <a:fld id="{88FBE93B-D92D-CC4D-BCBE-7755F79260AD}" type="slidenum">
              <a:rPr lang="en-US" smtClean="0"/>
              <a:t>13</a:t>
            </a:fld>
            <a:endParaRPr lang="en-US" dirty="0"/>
          </a:p>
        </p:txBody>
      </p:sp>
    </p:spTree>
    <p:extLst>
      <p:ext uri="{BB962C8B-B14F-4D97-AF65-F5344CB8AC3E}">
        <p14:creationId xmlns:p14="http://schemas.microsoft.com/office/powerpoint/2010/main" val="2609308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However,</a:t>
            </a:r>
            <a:r>
              <a:rPr lang="en-US" u="none" baseline="0" dirty="0"/>
              <a:t> FTC recently amended the safeguards rule, added a lot of specificity, more stringent requirements</a:t>
            </a:r>
            <a:endParaRPr lang="en-US" u="none" dirty="0"/>
          </a:p>
        </p:txBody>
      </p:sp>
      <p:sp>
        <p:nvSpPr>
          <p:cNvPr id="4" name="Slide Number Placeholder 3"/>
          <p:cNvSpPr>
            <a:spLocks noGrp="1"/>
          </p:cNvSpPr>
          <p:nvPr>
            <p:ph type="sldNum" sz="quarter" idx="10"/>
          </p:nvPr>
        </p:nvSpPr>
        <p:spPr/>
        <p:txBody>
          <a:bodyPr/>
          <a:lstStyle/>
          <a:p>
            <a:fld id="{88FBE93B-D92D-CC4D-BCBE-7755F79260AD}" type="slidenum">
              <a:rPr lang="en-US" smtClean="0"/>
              <a:t>14</a:t>
            </a:fld>
            <a:endParaRPr lang="en-US" dirty="0"/>
          </a:p>
        </p:txBody>
      </p:sp>
    </p:spTree>
    <p:extLst>
      <p:ext uri="{BB962C8B-B14F-4D97-AF65-F5344CB8AC3E}">
        <p14:creationId xmlns:p14="http://schemas.microsoft.com/office/powerpoint/2010/main" val="32133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u="sng" dirty="0"/>
          </a:p>
        </p:txBody>
      </p:sp>
      <p:sp>
        <p:nvSpPr>
          <p:cNvPr id="4" name="Slide Number Placeholder 3"/>
          <p:cNvSpPr>
            <a:spLocks noGrp="1"/>
          </p:cNvSpPr>
          <p:nvPr>
            <p:ph type="sldNum" sz="quarter" idx="10"/>
          </p:nvPr>
        </p:nvSpPr>
        <p:spPr/>
        <p:txBody>
          <a:bodyPr/>
          <a:lstStyle/>
          <a:p>
            <a:fld id="{88FBE93B-D92D-CC4D-BCBE-7755F79260AD}" type="slidenum">
              <a:rPr lang="en-US" smtClean="0"/>
              <a:t>15</a:t>
            </a:fld>
            <a:endParaRPr lang="en-US" dirty="0"/>
          </a:p>
        </p:txBody>
      </p:sp>
    </p:spTree>
    <p:extLst>
      <p:ext uri="{BB962C8B-B14F-4D97-AF65-F5344CB8AC3E}">
        <p14:creationId xmlns:p14="http://schemas.microsoft.com/office/powerpoint/2010/main" val="75992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pPr marL="171450" indent="-171450">
              <a:buFont typeface="Arial" panose="020B0604020202020204" pitchFamily="34" charset="0"/>
              <a:buChar char="•"/>
            </a:pPr>
            <a:r>
              <a:rPr lang="en-US" u="none" dirty="0"/>
              <a:t>Some of these are what we already talked about – preventative</a:t>
            </a:r>
          </a:p>
          <a:p>
            <a:pPr marL="171450" indent="-171450">
              <a:buFont typeface="Arial" panose="020B0604020202020204" pitchFamily="34" charset="0"/>
              <a:buChar char="•"/>
            </a:pPr>
            <a:r>
              <a:rPr lang="en-US" u="none" dirty="0"/>
              <a:t>Also going to be required by your cyber insurance carrier, which you</a:t>
            </a:r>
            <a:r>
              <a:rPr lang="en-US" u="none" baseline="0" dirty="0"/>
              <a:t> want to have</a:t>
            </a:r>
            <a:endParaRPr lang="en-US" u="none" dirty="0"/>
          </a:p>
          <a:p>
            <a:endParaRPr lang="en-US" u="none" dirty="0"/>
          </a:p>
        </p:txBody>
      </p:sp>
      <p:sp>
        <p:nvSpPr>
          <p:cNvPr id="4" name="Slide Number Placeholder 3"/>
          <p:cNvSpPr>
            <a:spLocks noGrp="1"/>
          </p:cNvSpPr>
          <p:nvPr>
            <p:ph type="sldNum" sz="quarter" idx="10"/>
          </p:nvPr>
        </p:nvSpPr>
        <p:spPr/>
        <p:txBody>
          <a:bodyPr/>
          <a:lstStyle/>
          <a:p>
            <a:fld id="{88FBE93B-D92D-CC4D-BCBE-7755F79260AD}" type="slidenum">
              <a:rPr lang="en-US" smtClean="0"/>
              <a:t>16</a:t>
            </a:fld>
            <a:endParaRPr lang="en-US" dirty="0"/>
          </a:p>
        </p:txBody>
      </p:sp>
    </p:spTree>
    <p:extLst>
      <p:ext uri="{BB962C8B-B14F-4D97-AF65-F5344CB8AC3E}">
        <p14:creationId xmlns:p14="http://schemas.microsoft.com/office/powerpoint/2010/main" val="1750879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u="sng" dirty="0"/>
          </a:p>
        </p:txBody>
      </p:sp>
      <p:sp>
        <p:nvSpPr>
          <p:cNvPr id="4" name="Slide Number Placeholder 3"/>
          <p:cNvSpPr>
            <a:spLocks noGrp="1"/>
          </p:cNvSpPr>
          <p:nvPr>
            <p:ph type="sldNum" sz="quarter" idx="10"/>
          </p:nvPr>
        </p:nvSpPr>
        <p:spPr/>
        <p:txBody>
          <a:bodyPr/>
          <a:lstStyle/>
          <a:p>
            <a:fld id="{88FBE93B-D92D-CC4D-BCBE-7755F79260AD}" type="slidenum">
              <a:rPr lang="en-US" smtClean="0"/>
              <a:t>17</a:t>
            </a:fld>
            <a:endParaRPr lang="en-US" dirty="0"/>
          </a:p>
        </p:txBody>
      </p:sp>
    </p:spTree>
    <p:extLst>
      <p:ext uri="{BB962C8B-B14F-4D97-AF65-F5344CB8AC3E}">
        <p14:creationId xmlns:p14="http://schemas.microsoft.com/office/powerpoint/2010/main" val="2116225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u="none" dirty="0"/>
          </a:p>
          <a:p>
            <a:r>
              <a:rPr lang="en-US" u="none" dirty="0"/>
              <a:t>Small entity exemption:</a:t>
            </a:r>
          </a:p>
          <a:p>
            <a:pPr marL="171450" indent="-171450">
              <a:buFont typeface="Arial" panose="020B0604020202020204" pitchFamily="34" charset="0"/>
              <a:buChar char="•"/>
            </a:pPr>
            <a:r>
              <a:rPr lang="en-US" u="none" dirty="0"/>
              <a:t>Institutions</a:t>
            </a:r>
            <a:r>
              <a:rPr lang="en-US" u="none" baseline="0" dirty="0"/>
              <a:t> that collect information about fewer than 5,000 consumers</a:t>
            </a:r>
          </a:p>
          <a:p>
            <a:pPr marL="171450" indent="-171450">
              <a:buFont typeface="Arial" panose="020B0604020202020204" pitchFamily="34" charset="0"/>
              <a:buChar char="•"/>
            </a:pPr>
            <a:r>
              <a:rPr lang="en-US" u="none" dirty="0"/>
              <a:t>Exempted from certain</a:t>
            </a:r>
            <a:r>
              <a:rPr lang="en-US" u="none" baseline="0" dirty="0"/>
              <a:t> requirements only:</a:t>
            </a:r>
          </a:p>
          <a:p>
            <a:pPr marL="628650" lvl="1" indent="-171450">
              <a:buFont typeface="Arial" panose="020B0604020202020204" pitchFamily="34" charset="0"/>
              <a:buChar char="•"/>
            </a:pPr>
            <a:r>
              <a:rPr lang="en-US" u="none" baseline="0" dirty="0"/>
              <a:t>Written risk assessment</a:t>
            </a:r>
          </a:p>
          <a:p>
            <a:pPr marL="628650" lvl="1" indent="-171450">
              <a:buFont typeface="Arial" panose="020B0604020202020204" pitchFamily="34" charset="0"/>
              <a:buChar char="•"/>
            </a:pPr>
            <a:r>
              <a:rPr lang="en-US" u="none" baseline="0" dirty="0"/>
              <a:t>IRP</a:t>
            </a:r>
          </a:p>
          <a:p>
            <a:pPr marL="628650" lvl="1" indent="-171450">
              <a:buFont typeface="Arial" panose="020B0604020202020204" pitchFamily="34" charset="0"/>
              <a:buChar char="•"/>
            </a:pPr>
            <a:r>
              <a:rPr lang="en-US" u="none" baseline="0" dirty="0"/>
              <a:t>Annual reporting</a:t>
            </a:r>
            <a:endParaRPr lang="en-US" u="none" dirty="0"/>
          </a:p>
        </p:txBody>
      </p:sp>
      <p:sp>
        <p:nvSpPr>
          <p:cNvPr id="4" name="Slide Number Placeholder 3"/>
          <p:cNvSpPr>
            <a:spLocks noGrp="1"/>
          </p:cNvSpPr>
          <p:nvPr>
            <p:ph type="sldNum" sz="quarter" idx="10"/>
          </p:nvPr>
        </p:nvSpPr>
        <p:spPr/>
        <p:txBody>
          <a:bodyPr/>
          <a:lstStyle/>
          <a:p>
            <a:fld id="{88FBE93B-D92D-CC4D-BCBE-7755F79260AD}" type="slidenum">
              <a:rPr lang="en-US" smtClean="0"/>
              <a:t>18</a:t>
            </a:fld>
            <a:endParaRPr lang="en-US" dirty="0"/>
          </a:p>
        </p:txBody>
      </p:sp>
    </p:spTree>
    <p:extLst>
      <p:ext uri="{BB962C8B-B14F-4D97-AF65-F5344CB8AC3E}">
        <p14:creationId xmlns:p14="http://schemas.microsoft.com/office/powerpoint/2010/main" val="975743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[Roger]</a:t>
            </a:r>
          </a:p>
        </p:txBody>
      </p:sp>
      <p:sp>
        <p:nvSpPr>
          <p:cNvPr id="4" name="Slide Number Placeholder 3"/>
          <p:cNvSpPr>
            <a:spLocks noGrp="1"/>
          </p:cNvSpPr>
          <p:nvPr>
            <p:ph type="sldNum" sz="quarter" idx="10"/>
          </p:nvPr>
        </p:nvSpPr>
        <p:spPr/>
        <p:txBody>
          <a:bodyPr/>
          <a:lstStyle/>
          <a:p>
            <a:fld id="{88FBE93B-D92D-CC4D-BCBE-7755F79260AD}" type="slidenum">
              <a:rPr lang="en-US" smtClean="0"/>
              <a:t>19</a:t>
            </a:fld>
            <a:endParaRPr lang="en-US" dirty="0"/>
          </a:p>
        </p:txBody>
      </p:sp>
    </p:spTree>
    <p:extLst>
      <p:ext uri="{BB962C8B-B14F-4D97-AF65-F5344CB8AC3E}">
        <p14:creationId xmlns:p14="http://schemas.microsoft.com/office/powerpoint/2010/main" val="232399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[Roger]</a:t>
            </a:r>
          </a:p>
          <a:p>
            <a:r>
              <a:rPr lang="en-US" dirty="0"/>
              <a:t>Introductions</a:t>
            </a:r>
          </a:p>
        </p:txBody>
      </p:sp>
      <p:sp>
        <p:nvSpPr>
          <p:cNvPr id="4" name="Slide Number Placeholder 3"/>
          <p:cNvSpPr>
            <a:spLocks noGrp="1"/>
          </p:cNvSpPr>
          <p:nvPr>
            <p:ph type="sldNum" sz="quarter" idx="10"/>
          </p:nvPr>
        </p:nvSpPr>
        <p:spPr/>
        <p:txBody>
          <a:bodyPr/>
          <a:lstStyle/>
          <a:p>
            <a:fld id="{88FBE93B-D92D-CC4D-BCBE-7755F79260AD}" type="slidenum">
              <a:rPr lang="en-US" smtClean="0"/>
              <a:t>2</a:t>
            </a:fld>
            <a:endParaRPr lang="en-US" dirty="0"/>
          </a:p>
        </p:txBody>
      </p:sp>
    </p:spTree>
    <p:extLst>
      <p:ext uri="{BB962C8B-B14F-4D97-AF65-F5344CB8AC3E}">
        <p14:creationId xmlns:p14="http://schemas.microsoft.com/office/powerpoint/2010/main" val="2935088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[Roger]</a:t>
            </a:r>
          </a:p>
        </p:txBody>
      </p:sp>
      <p:sp>
        <p:nvSpPr>
          <p:cNvPr id="4" name="Slide Number Placeholder 3"/>
          <p:cNvSpPr>
            <a:spLocks noGrp="1"/>
          </p:cNvSpPr>
          <p:nvPr>
            <p:ph type="sldNum" sz="quarter" idx="10"/>
          </p:nvPr>
        </p:nvSpPr>
        <p:spPr/>
        <p:txBody>
          <a:bodyPr/>
          <a:lstStyle/>
          <a:p>
            <a:fld id="{88FBE93B-D92D-CC4D-BCBE-7755F79260AD}" type="slidenum">
              <a:rPr lang="en-US" smtClean="0"/>
              <a:t>20</a:t>
            </a:fld>
            <a:endParaRPr lang="en-US" dirty="0"/>
          </a:p>
        </p:txBody>
      </p:sp>
    </p:spTree>
    <p:extLst>
      <p:ext uri="{BB962C8B-B14F-4D97-AF65-F5344CB8AC3E}">
        <p14:creationId xmlns:p14="http://schemas.microsoft.com/office/powerpoint/2010/main" val="25984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[Roger]</a:t>
            </a:r>
          </a:p>
        </p:txBody>
      </p:sp>
      <p:sp>
        <p:nvSpPr>
          <p:cNvPr id="4" name="Slide Number Placeholder 3"/>
          <p:cNvSpPr>
            <a:spLocks noGrp="1"/>
          </p:cNvSpPr>
          <p:nvPr>
            <p:ph type="sldNum" sz="quarter" idx="10"/>
          </p:nvPr>
        </p:nvSpPr>
        <p:spPr/>
        <p:txBody>
          <a:bodyPr/>
          <a:lstStyle/>
          <a:p>
            <a:fld id="{88FBE93B-D92D-CC4D-BCBE-7755F79260AD}" type="slidenum">
              <a:rPr lang="en-US" smtClean="0"/>
              <a:t>21</a:t>
            </a:fld>
            <a:endParaRPr lang="en-US" dirty="0"/>
          </a:p>
        </p:txBody>
      </p:sp>
    </p:spTree>
    <p:extLst>
      <p:ext uri="{BB962C8B-B14F-4D97-AF65-F5344CB8AC3E}">
        <p14:creationId xmlns:p14="http://schemas.microsoft.com/office/powerpoint/2010/main" val="254814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[Tres]</a:t>
            </a:r>
          </a:p>
        </p:txBody>
      </p:sp>
      <p:sp>
        <p:nvSpPr>
          <p:cNvPr id="4" name="Slide Number Placeholder 3"/>
          <p:cNvSpPr>
            <a:spLocks noGrp="1"/>
          </p:cNvSpPr>
          <p:nvPr>
            <p:ph type="sldNum" sz="quarter" idx="10"/>
          </p:nvPr>
        </p:nvSpPr>
        <p:spPr/>
        <p:txBody>
          <a:bodyPr/>
          <a:lstStyle/>
          <a:p>
            <a:fld id="{88FBE93B-D92D-CC4D-BCBE-7755F79260AD}" type="slidenum">
              <a:rPr lang="en-US" smtClean="0"/>
              <a:t>22</a:t>
            </a:fld>
            <a:endParaRPr lang="en-US" dirty="0"/>
          </a:p>
        </p:txBody>
      </p:sp>
    </p:spTree>
    <p:extLst>
      <p:ext uri="{BB962C8B-B14F-4D97-AF65-F5344CB8AC3E}">
        <p14:creationId xmlns:p14="http://schemas.microsoft.com/office/powerpoint/2010/main" val="415036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88FBE93B-D92D-CC4D-BCBE-7755F79260AD}" type="slidenum">
              <a:rPr lang="en-US" smtClean="0"/>
              <a:t>23</a:t>
            </a:fld>
            <a:endParaRPr lang="en-US" dirty="0"/>
          </a:p>
        </p:txBody>
      </p:sp>
    </p:spTree>
    <p:extLst>
      <p:ext uri="{BB962C8B-B14F-4D97-AF65-F5344CB8AC3E}">
        <p14:creationId xmlns:p14="http://schemas.microsoft.com/office/powerpoint/2010/main" val="318840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an overview - Follow up sessions for certain groups </a:t>
            </a:r>
          </a:p>
        </p:txBody>
      </p:sp>
      <p:sp>
        <p:nvSpPr>
          <p:cNvPr id="4" name="Slide Number Placeholder 3"/>
          <p:cNvSpPr>
            <a:spLocks noGrp="1"/>
          </p:cNvSpPr>
          <p:nvPr>
            <p:ph type="sldNum" sz="quarter" idx="10"/>
          </p:nvPr>
        </p:nvSpPr>
        <p:spPr/>
        <p:txBody>
          <a:bodyPr/>
          <a:lstStyle/>
          <a:p>
            <a:fld id="{88FBE93B-D92D-CC4D-BCBE-7755F79260AD}" type="slidenum">
              <a:rPr lang="en-US" smtClean="0"/>
              <a:t>24</a:t>
            </a:fld>
            <a:endParaRPr lang="en-US" dirty="0"/>
          </a:p>
        </p:txBody>
      </p:sp>
    </p:spTree>
    <p:extLst>
      <p:ext uri="{BB962C8B-B14F-4D97-AF65-F5344CB8AC3E}">
        <p14:creationId xmlns:p14="http://schemas.microsoft.com/office/powerpoint/2010/main" val="237789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[Roger]</a:t>
            </a:r>
          </a:p>
        </p:txBody>
      </p:sp>
      <p:sp>
        <p:nvSpPr>
          <p:cNvPr id="4" name="Slide Number Placeholder 3"/>
          <p:cNvSpPr>
            <a:spLocks noGrp="1"/>
          </p:cNvSpPr>
          <p:nvPr>
            <p:ph type="sldNum" sz="quarter" idx="10"/>
          </p:nvPr>
        </p:nvSpPr>
        <p:spPr/>
        <p:txBody>
          <a:bodyPr/>
          <a:lstStyle/>
          <a:p>
            <a:fld id="{88FBE93B-D92D-CC4D-BCBE-7755F79260AD}" type="slidenum">
              <a:rPr lang="en-US" smtClean="0"/>
              <a:t>3</a:t>
            </a:fld>
            <a:endParaRPr lang="en-US" dirty="0"/>
          </a:p>
        </p:txBody>
      </p:sp>
    </p:spTree>
    <p:extLst>
      <p:ext uri="{BB962C8B-B14F-4D97-AF65-F5344CB8AC3E}">
        <p14:creationId xmlns:p14="http://schemas.microsoft.com/office/powerpoint/2010/main" val="83038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[Roger]</a:t>
            </a:r>
          </a:p>
          <a:p>
            <a:endParaRPr lang="en-US" u="sng" dirty="0"/>
          </a:p>
        </p:txBody>
      </p:sp>
      <p:sp>
        <p:nvSpPr>
          <p:cNvPr id="4" name="Slide Number Placeholder 3"/>
          <p:cNvSpPr>
            <a:spLocks noGrp="1"/>
          </p:cNvSpPr>
          <p:nvPr>
            <p:ph type="sldNum" sz="quarter" idx="10"/>
          </p:nvPr>
        </p:nvSpPr>
        <p:spPr/>
        <p:txBody>
          <a:bodyPr/>
          <a:lstStyle/>
          <a:p>
            <a:fld id="{88FBE93B-D92D-CC4D-BCBE-7755F79260AD}" type="slidenum">
              <a:rPr lang="en-US" smtClean="0"/>
              <a:t>4</a:t>
            </a:fld>
            <a:endParaRPr lang="en-US" dirty="0"/>
          </a:p>
        </p:txBody>
      </p:sp>
    </p:spTree>
    <p:extLst>
      <p:ext uri="{BB962C8B-B14F-4D97-AF65-F5344CB8AC3E}">
        <p14:creationId xmlns:p14="http://schemas.microsoft.com/office/powerpoint/2010/main" val="109214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[Roger]</a:t>
            </a:r>
          </a:p>
          <a:p>
            <a:endParaRPr lang="en-US" u="sng" dirty="0"/>
          </a:p>
        </p:txBody>
      </p:sp>
      <p:sp>
        <p:nvSpPr>
          <p:cNvPr id="4" name="Slide Number Placeholder 3"/>
          <p:cNvSpPr>
            <a:spLocks noGrp="1"/>
          </p:cNvSpPr>
          <p:nvPr>
            <p:ph type="sldNum" sz="quarter" idx="10"/>
          </p:nvPr>
        </p:nvSpPr>
        <p:spPr/>
        <p:txBody>
          <a:bodyPr/>
          <a:lstStyle/>
          <a:p>
            <a:fld id="{88FBE93B-D92D-CC4D-BCBE-7755F79260AD}" type="slidenum">
              <a:rPr lang="en-US" smtClean="0"/>
              <a:t>5</a:t>
            </a:fld>
            <a:endParaRPr lang="en-US" dirty="0"/>
          </a:p>
        </p:txBody>
      </p:sp>
    </p:spTree>
    <p:extLst>
      <p:ext uri="{BB962C8B-B14F-4D97-AF65-F5344CB8AC3E}">
        <p14:creationId xmlns:p14="http://schemas.microsoft.com/office/powerpoint/2010/main" val="6348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a:t>
            </a:r>
          </a:p>
          <a:p>
            <a:r>
              <a:rPr lang="en-US" dirty="0"/>
              <a:t>Building a culture</a:t>
            </a:r>
            <a:r>
              <a:rPr lang="en-US" baseline="0" dirty="0"/>
              <a:t> of cybersecurity</a:t>
            </a:r>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6</a:t>
            </a:fld>
            <a:endParaRPr lang="en-US" dirty="0"/>
          </a:p>
        </p:txBody>
      </p:sp>
    </p:spTree>
    <p:extLst>
      <p:ext uri="{BB962C8B-B14F-4D97-AF65-F5344CB8AC3E}">
        <p14:creationId xmlns:p14="http://schemas.microsoft.com/office/powerpoint/2010/main" val="118825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7</a:t>
            </a:fld>
            <a:endParaRPr lang="en-US" dirty="0"/>
          </a:p>
        </p:txBody>
      </p:sp>
    </p:spTree>
    <p:extLst>
      <p:ext uri="{BB962C8B-B14F-4D97-AF65-F5344CB8AC3E}">
        <p14:creationId xmlns:p14="http://schemas.microsoft.com/office/powerpoint/2010/main" val="374197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dirty="0"/>
          </a:p>
          <a:p>
            <a:r>
              <a:rPr lang="en-US" dirty="0"/>
              <a:t>Discuss/explain</a:t>
            </a:r>
          </a:p>
        </p:txBody>
      </p:sp>
      <p:sp>
        <p:nvSpPr>
          <p:cNvPr id="4" name="Slide Number Placeholder 3"/>
          <p:cNvSpPr>
            <a:spLocks noGrp="1"/>
          </p:cNvSpPr>
          <p:nvPr>
            <p:ph type="sldNum" sz="quarter" idx="10"/>
          </p:nvPr>
        </p:nvSpPr>
        <p:spPr/>
        <p:txBody>
          <a:bodyPr/>
          <a:lstStyle/>
          <a:p>
            <a:fld id="{88FBE93B-D92D-CC4D-BCBE-7755F79260AD}" type="slidenum">
              <a:rPr lang="en-US" smtClean="0"/>
              <a:t>8</a:t>
            </a:fld>
            <a:endParaRPr lang="en-US" dirty="0"/>
          </a:p>
        </p:txBody>
      </p:sp>
    </p:spTree>
    <p:extLst>
      <p:ext uri="{BB962C8B-B14F-4D97-AF65-F5344CB8AC3E}">
        <p14:creationId xmlns:p14="http://schemas.microsoft.com/office/powerpoint/2010/main" val="66386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[Adam]</a:t>
            </a:r>
          </a:p>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9</a:t>
            </a:fld>
            <a:endParaRPr lang="en-US" dirty="0"/>
          </a:p>
        </p:txBody>
      </p:sp>
    </p:spTree>
    <p:extLst>
      <p:ext uri="{BB962C8B-B14F-4D97-AF65-F5344CB8AC3E}">
        <p14:creationId xmlns:p14="http://schemas.microsoft.com/office/powerpoint/2010/main" val="244123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08A271B-815D-B942-96E4-7B27EA546A7C}"/>
              </a:ext>
            </a:extLst>
          </p:cNvPr>
          <p:cNvSpPr/>
          <p:nvPr userDrawn="1"/>
        </p:nvSpPr>
        <p:spPr>
          <a:xfrm>
            <a:off x="0" y="0"/>
            <a:ext cx="12192000" cy="6858000"/>
          </a:xfrm>
          <a:prstGeom prst="rect">
            <a:avLst/>
          </a:prstGeom>
          <a:gradFill>
            <a:gsLst>
              <a:gs pos="13000">
                <a:srgbClr val="901727">
                  <a:lumMod val="96000"/>
                </a:srgbClr>
              </a:gs>
              <a:gs pos="30000">
                <a:srgbClr val="A00B2A"/>
              </a:gs>
              <a:gs pos="50000">
                <a:srgbClr val="C51638"/>
              </a:gs>
              <a:gs pos="87000">
                <a:srgbClr val="901727">
                  <a:lumMod val="92000"/>
                </a:srgbClr>
              </a:gs>
              <a:gs pos="70000">
                <a:srgbClr val="A00B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1727"/>
              </a:solidFill>
            </a:endParaRPr>
          </a:p>
        </p:txBody>
      </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chemeClr val="bg1"/>
                </a:solidFill>
                <a:latin typeface="Georgia" panose="02040502050405020303" pitchFamily="18" charset="0"/>
              </a:defRPr>
            </a:lvl1pPr>
          </a:lstStyle>
          <a:p>
            <a:fld id="{8A21C35A-F8A6-C443-8555-167434195472}" type="slidenum">
              <a:rPr lang="en-US" smtClean="0"/>
              <a:t>‹#›</a:t>
            </a:fld>
            <a:endParaRPr lang="en-US" dirty="0"/>
          </a:p>
        </p:txBody>
      </p:sp>
    </p:spTree>
    <p:extLst>
      <p:ext uri="{BB962C8B-B14F-4D97-AF65-F5344CB8AC3E}">
        <p14:creationId xmlns:p14="http://schemas.microsoft.com/office/powerpoint/2010/main" val="39547418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C80C13-CB00-6145-BB93-B752093BE79B}"/>
              </a:ext>
            </a:extLst>
          </p:cNvPr>
          <p:cNvGrpSpPr/>
          <p:nvPr userDrawn="1"/>
        </p:nvGrpSpPr>
        <p:grpSpPr>
          <a:xfrm>
            <a:off x="388187" y="230300"/>
            <a:ext cx="11416463" cy="6236613"/>
            <a:chOff x="388187" y="230300"/>
            <a:chExt cx="11416463" cy="6236613"/>
          </a:xfrm>
        </p:grpSpPr>
        <p:pic>
          <p:nvPicPr>
            <p:cNvPr id="8" name="Picture 7">
              <a:extLst>
                <a:ext uri="{FF2B5EF4-FFF2-40B4-BE49-F238E27FC236}">
                  <a16:creationId xmlns:a16="http://schemas.microsoft.com/office/drawing/2014/main" id="{EC0C1D83-2351-0D4C-8071-C4372F802A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01090" y="230300"/>
              <a:ext cx="1390236" cy="386176"/>
            </a:xfrm>
            <a:prstGeom prst="rect">
              <a:avLst/>
            </a:prstGeom>
          </p:spPr>
        </p:pic>
        <p:cxnSp>
          <p:nvCxnSpPr>
            <p:cNvPr id="9" name="Straight Connector 8">
              <a:extLst>
                <a:ext uri="{FF2B5EF4-FFF2-40B4-BE49-F238E27FC236}">
                  <a16:creationId xmlns:a16="http://schemas.microsoft.com/office/drawing/2014/main" id="{D0FAFE2A-1BC4-C146-8D36-C70C7AD84F15}"/>
                </a:ext>
              </a:extLst>
            </p:cNvPr>
            <p:cNvCxnSpPr/>
            <p:nvPr/>
          </p:nvCxnSpPr>
          <p:spPr>
            <a:xfrm flipH="1">
              <a:off x="388187" y="6466913"/>
              <a:ext cx="546128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C16362-EFD3-274F-B433-16EC1ECBC958}"/>
                </a:ext>
              </a:extLst>
            </p:cNvPr>
            <p:cNvCxnSpPr/>
            <p:nvPr/>
          </p:nvCxnSpPr>
          <p:spPr>
            <a:xfrm flipH="1">
              <a:off x="6343366" y="6466913"/>
              <a:ext cx="546128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FA612-8A95-DA46-B590-D04FD183CF10}"/>
                </a:ext>
              </a:extLst>
            </p:cNvPr>
            <p:cNvCxnSpPr/>
            <p:nvPr/>
          </p:nvCxnSpPr>
          <p:spPr>
            <a:xfrm flipH="1">
              <a:off x="388187" y="385109"/>
              <a:ext cx="4942638"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F08691-DE7A-F04D-A7A9-2A2B071A9F37}"/>
                </a:ext>
              </a:extLst>
            </p:cNvPr>
            <p:cNvCxnSpPr/>
            <p:nvPr/>
          </p:nvCxnSpPr>
          <p:spPr>
            <a:xfrm flipH="1">
              <a:off x="6862012" y="385109"/>
              <a:ext cx="4942638"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gr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rgbClr val="C51638"/>
                </a:solidFill>
                <a:latin typeface="Georgia" panose="02040502050405020303" pitchFamily="18" charset="0"/>
              </a:defRPr>
            </a:lvl1pPr>
          </a:lstStyle>
          <a:p>
            <a:fld id="{8A21C35A-F8A6-C443-8555-167434195472}" type="slidenum">
              <a:rPr lang="en-US" smtClean="0"/>
              <a:t>‹#›</a:t>
            </a:fld>
            <a:endParaRPr lang="en-US" dirty="0"/>
          </a:p>
        </p:txBody>
      </p:sp>
      <p:sp>
        <p:nvSpPr>
          <p:cNvPr id="3" name="Content Placeholder 2">
            <a:extLst>
              <a:ext uri="{FF2B5EF4-FFF2-40B4-BE49-F238E27FC236}">
                <a16:creationId xmlns:a16="http://schemas.microsoft.com/office/drawing/2014/main" id="{4AC231C7-2D11-8645-945B-E354A207BD51}"/>
              </a:ext>
            </a:extLst>
          </p:cNvPr>
          <p:cNvSpPr>
            <a:spLocks noGrp="1"/>
          </p:cNvSpPr>
          <p:nvPr>
            <p:ph sz="quarter" idx="13"/>
          </p:nvPr>
        </p:nvSpPr>
        <p:spPr>
          <a:xfrm>
            <a:off x="1291880" y="1885803"/>
            <a:ext cx="9412287" cy="4214812"/>
          </a:xfrm>
        </p:spPr>
        <p:txBody>
          <a:bodyPr/>
          <a:lstStyle>
            <a:lvl1pPr>
              <a:defRPr sz="2400">
                <a:latin typeface="Georgia" panose="02040502050405020303" pitchFamily="18" charset="0"/>
              </a:defRPr>
            </a:lvl1pPr>
            <a:lvl2pPr>
              <a:defRPr sz="2000">
                <a:solidFill>
                  <a:srgbClr val="7F7F7F"/>
                </a:solidFill>
                <a:latin typeface="Georgia" panose="02040502050405020303" pitchFamily="18" charset="0"/>
              </a:defRPr>
            </a:lvl2pPr>
            <a:lvl3pPr>
              <a:defRPr sz="1800">
                <a:solidFill>
                  <a:srgbClr val="7F7F7F"/>
                </a:solidFill>
                <a:latin typeface="Georgia" panose="02040502050405020303" pitchFamily="18" charset="0"/>
              </a:defRPr>
            </a:lvl3pPr>
            <a:lvl4pPr>
              <a:defRPr sz="1600">
                <a:solidFill>
                  <a:srgbClr val="7F7F7F"/>
                </a:solidFill>
                <a:latin typeface="Georgia" panose="02040502050405020303" pitchFamily="18" charset="0"/>
              </a:defRPr>
            </a:lvl4pPr>
            <a:lvl5pPr>
              <a:defRPr sz="1600">
                <a:solidFill>
                  <a:srgbClr val="7F7F7F"/>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35DBF545-637B-F041-A91C-CD17EDE8271D}"/>
              </a:ext>
            </a:extLst>
          </p:cNvPr>
          <p:cNvSpPr>
            <a:spLocks noGrp="1"/>
          </p:cNvSpPr>
          <p:nvPr>
            <p:ph type="title"/>
          </p:nvPr>
        </p:nvSpPr>
        <p:spPr>
          <a:xfrm>
            <a:off x="1291880" y="798819"/>
            <a:ext cx="9412287" cy="941564"/>
          </a:xfrm>
        </p:spPr>
        <p:txBody>
          <a:bodyPr/>
          <a:lstStyle/>
          <a:p>
            <a:r>
              <a:rPr lang="en-US"/>
              <a:t>Click to edit Master title style</a:t>
            </a:r>
          </a:p>
        </p:txBody>
      </p:sp>
    </p:spTree>
    <p:extLst>
      <p:ext uri="{BB962C8B-B14F-4D97-AF65-F5344CB8AC3E}">
        <p14:creationId xmlns:p14="http://schemas.microsoft.com/office/powerpoint/2010/main" val="11404689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A3C859-686A-A143-8AC4-CF55CD354759}"/>
              </a:ext>
            </a:extLst>
          </p:cNvPr>
          <p:cNvSpPr/>
          <p:nvPr userDrawn="1"/>
        </p:nvSpPr>
        <p:spPr>
          <a:xfrm>
            <a:off x="0" y="0"/>
            <a:ext cx="12192000" cy="6858000"/>
          </a:xfrm>
          <a:prstGeom prst="rect">
            <a:avLst/>
          </a:prstGeom>
          <a:solidFill>
            <a:srgbClr val="78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chemeClr val="bg1"/>
                </a:solidFill>
                <a:latin typeface="Georgia" panose="02040502050405020303" pitchFamily="18" charset="0"/>
              </a:defRPr>
            </a:lvl1pPr>
          </a:lstStyle>
          <a:p>
            <a:fld id="{8A21C35A-F8A6-C443-8555-167434195472}" type="slidenum">
              <a:rPr lang="en-US" smtClean="0"/>
              <a:t>‹#›</a:t>
            </a:fld>
            <a:endParaRPr lang="en-US" dirty="0"/>
          </a:p>
        </p:txBody>
      </p:sp>
      <p:pic>
        <p:nvPicPr>
          <p:cNvPr id="5" name="Picture 4">
            <a:extLst>
              <a:ext uri="{FF2B5EF4-FFF2-40B4-BE49-F238E27FC236}">
                <a16:creationId xmlns:a16="http://schemas.microsoft.com/office/drawing/2014/main" id="{9F13B073-D7E5-0A4B-8005-2D5A586141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00671" y="210092"/>
            <a:ext cx="1390236" cy="386176"/>
          </a:xfrm>
          <a:prstGeom prst="rect">
            <a:avLst/>
          </a:prstGeom>
        </p:spPr>
      </p:pic>
      <p:cxnSp>
        <p:nvCxnSpPr>
          <p:cNvPr id="6" name="Straight Connector 5">
            <a:extLst>
              <a:ext uri="{FF2B5EF4-FFF2-40B4-BE49-F238E27FC236}">
                <a16:creationId xmlns:a16="http://schemas.microsoft.com/office/drawing/2014/main" id="{5E346269-4F00-A246-AF6A-BB6D5E3F9332}"/>
              </a:ext>
            </a:extLst>
          </p:cNvPr>
          <p:cNvCxnSpPr/>
          <p:nvPr/>
        </p:nvCxnSpPr>
        <p:spPr>
          <a:xfrm flipH="1">
            <a:off x="387768" y="6446705"/>
            <a:ext cx="5461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0AA268-B232-AE48-82CC-8483628D7491}"/>
              </a:ext>
            </a:extLst>
          </p:cNvPr>
          <p:cNvCxnSpPr/>
          <p:nvPr/>
        </p:nvCxnSpPr>
        <p:spPr>
          <a:xfrm flipH="1">
            <a:off x="6342947" y="6446705"/>
            <a:ext cx="5461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BF3A39-8EC3-7042-AE0D-3EA39002F078}"/>
              </a:ext>
            </a:extLst>
          </p:cNvPr>
          <p:cNvCxnSpPr/>
          <p:nvPr/>
        </p:nvCxnSpPr>
        <p:spPr>
          <a:xfrm flipH="1">
            <a:off x="387768" y="364901"/>
            <a:ext cx="49426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81A061-5DB4-EA49-89DA-9517EC64617E}"/>
              </a:ext>
            </a:extLst>
          </p:cNvPr>
          <p:cNvCxnSpPr/>
          <p:nvPr/>
        </p:nvCxnSpPr>
        <p:spPr>
          <a:xfrm flipH="1">
            <a:off x="6861593" y="364901"/>
            <a:ext cx="49426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D539C0-AFDA-0347-BA17-7CFFDF5601B4}"/>
              </a:ext>
            </a:extLst>
          </p:cNvPr>
          <p:cNvSpPr>
            <a:spLocks noGrp="1"/>
          </p:cNvSpPr>
          <p:nvPr>
            <p:ph type="title"/>
          </p:nvPr>
        </p:nvSpPr>
        <p:spPr>
          <a:xfrm>
            <a:off x="1291880" y="596268"/>
            <a:ext cx="9412288" cy="1128415"/>
          </a:xfrm>
        </p:spPr>
        <p:txBody>
          <a:bodyPr/>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15EBDCF1-47E3-DF42-9F5D-8D0A2897C158}"/>
              </a:ext>
            </a:extLst>
          </p:cNvPr>
          <p:cNvSpPr>
            <a:spLocks noGrp="1"/>
          </p:cNvSpPr>
          <p:nvPr>
            <p:ph sz="quarter" idx="13"/>
          </p:nvPr>
        </p:nvSpPr>
        <p:spPr>
          <a:xfrm>
            <a:off x="1291880" y="1885803"/>
            <a:ext cx="9412287" cy="4214812"/>
          </a:xfrm>
        </p:spPr>
        <p:txBody>
          <a:bodyPr/>
          <a:lstStyle>
            <a:lvl1pPr>
              <a:defRPr sz="2400">
                <a:solidFill>
                  <a:schemeClr val="bg1"/>
                </a:solidFill>
                <a:latin typeface="Georgia" panose="02040502050405020303" pitchFamily="18" charset="0"/>
              </a:defRPr>
            </a:lvl1pPr>
            <a:lvl2pPr>
              <a:defRPr sz="2000">
                <a:solidFill>
                  <a:schemeClr val="bg1"/>
                </a:solidFill>
                <a:latin typeface="Georgia" panose="02040502050405020303" pitchFamily="18" charset="0"/>
              </a:defRPr>
            </a:lvl2pPr>
            <a:lvl3pPr>
              <a:defRPr sz="1800">
                <a:solidFill>
                  <a:schemeClr val="bg1"/>
                </a:solidFill>
                <a:latin typeface="Georgia" panose="02040502050405020303" pitchFamily="18" charset="0"/>
              </a:defRPr>
            </a:lvl3pPr>
            <a:lvl4pPr>
              <a:defRPr sz="1600">
                <a:solidFill>
                  <a:schemeClr val="bg1"/>
                </a:solidFill>
                <a:latin typeface="Georgia" panose="02040502050405020303" pitchFamily="18" charset="0"/>
              </a:defRPr>
            </a:lvl4pPr>
            <a:lvl5pPr>
              <a:defRPr sz="1600">
                <a:solidFill>
                  <a:schemeClr val="bg1"/>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6703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33236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70FD-5753-5542-A630-B7A863CC7FA6}"/>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AF245E8-7840-A54A-B1AA-A5FD05154C33}"/>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err="1"/>
              <a:t>Tktktk tkk tktk tktk tkt ktk tk tktk tktk tkt </a:t>
            </a:r>
          </a:p>
        </p:txBody>
      </p:sp>
      <p:sp>
        <p:nvSpPr>
          <p:cNvPr id="5" name="Footer Placeholder 4">
            <a:extLst>
              <a:ext uri="{FF2B5EF4-FFF2-40B4-BE49-F238E27FC236}">
                <a16:creationId xmlns:a16="http://schemas.microsoft.com/office/drawing/2014/main" id="{29F57989-94CE-5F4E-A005-F30FA8DB2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a:t>
            </a:r>
          </a:p>
        </p:txBody>
      </p:sp>
      <p:sp>
        <p:nvSpPr>
          <p:cNvPr id="6" name="Slide Number Placeholder 5">
            <a:extLst>
              <a:ext uri="{FF2B5EF4-FFF2-40B4-BE49-F238E27FC236}">
                <a16:creationId xmlns:a16="http://schemas.microsoft.com/office/drawing/2014/main" id="{BF9D479B-F5CC-DB4B-9294-9CBE390A9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C35A-F8A6-C443-8555-167434195472}" type="slidenum">
              <a:rPr lang="en-US" smtClean="0"/>
              <a:t>‹#›</a:t>
            </a:fld>
            <a:endParaRPr lang="en-US" dirty="0"/>
          </a:p>
        </p:txBody>
      </p:sp>
    </p:spTree>
    <p:extLst>
      <p:ext uri="{BB962C8B-B14F-4D97-AF65-F5344CB8AC3E}">
        <p14:creationId xmlns:p14="http://schemas.microsoft.com/office/powerpoint/2010/main" val="619160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Lst>
  <p:transition/>
  <p:hf hdr="0" ftr="0" dt="0"/>
  <p:txStyles>
    <p:titleStyle>
      <a:lvl1pPr algn="ctr" defTabSz="914400" rtl="0" eaLnBrk="1" latinLnBrk="0" hangingPunct="1">
        <a:lnSpc>
          <a:spcPct val="90000"/>
        </a:lnSpc>
        <a:spcBef>
          <a:spcPct val="0"/>
        </a:spcBef>
        <a:buNone/>
        <a:defRPr sz="3400" b="1" kern="1200">
          <a:solidFill>
            <a:srgbClr val="787E80"/>
          </a:solidFill>
          <a:latin typeface="Georgia" panose="02040502050405020303" pitchFamily="18"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787E8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ADAC-FDAC-6B44-B97E-0A9308DCBFE0}"/>
              </a:ext>
            </a:extLst>
          </p:cNvPr>
          <p:cNvSpPr>
            <a:spLocks noGrp="1"/>
          </p:cNvSpPr>
          <p:nvPr>
            <p:ph type="ctrTitle" idx="4294967295"/>
          </p:nvPr>
        </p:nvSpPr>
        <p:spPr>
          <a:xfrm>
            <a:off x="678426" y="3147616"/>
            <a:ext cx="11223522" cy="711690"/>
          </a:xfrm>
        </p:spPr>
        <p:txBody>
          <a:bodyPr lIns="0" tIns="0" rIns="0" bIns="0" anchor="t">
            <a:noAutofit/>
          </a:bodyPr>
          <a:lstStyle/>
          <a:p>
            <a:pPr fontAlgn="t">
              <a:lnSpc>
                <a:spcPct val="100000"/>
              </a:lnSpc>
            </a:pPr>
            <a:r>
              <a:rPr lang="en-US" sz="4400" dirty="0">
                <a:latin typeface="Franklin Gothic Medium" panose="020B0603020102020204" pitchFamily="34" charset="0"/>
              </a:rPr>
              <a:t>Campus Cybersecurity and Data Privacy</a:t>
            </a:r>
          </a:p>
        </p:txBody>
      </p:sp>
      <p:cxnSp>
        <p:nvCxnSpPr>
          <p:cNvPr id="21" name="Straight Connector 20">
            <a:extLst>
              <a:ext uri="{FF2B5EF4-FFF2-40B4-BE49-F238E27FC236}">
                <a16:creationId xmlns:a16="http://schemas.microsoft.com/office/drawing/2014/main" id="{07A2B6C6-9370-764A-88A1-CE9B92FCEA6B}"/>
              </a:ext>
            </a:extLst>
          </p:cNvPr>
          <p:cNvCxnSpPr>
            <a:cxnSpLocks/>
          </p:cNvCxnSpPr>
          <p:nvPr/>
        </p:nvCxnSpPr>
        <p:spPr>
          <a:xfrm flipH="1">
            <a:off x="5401091" y="4019443"/>
            <a:ext cx="139023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88027C05-42A1-C54B-B052-9AFAAE909BA3}"/>
              </a:ext>
            </a:extLst>
          </p:cNvPr>
          <p:cNvSpPr txBox="1">
            <a:spLocks/>
          </p:cNvSpPr>
          <p:nvPr/>
        </p:nvSpPr>
        <p:spPr>
          <a:xfrm>
            <a:off x="1211262" y="5247861"/>
            <a:ext cx="9770724" cy="1083364"/>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t">
              <a:lnSpc>
                <a:spcPct val="100000"/>
              </a:lnSpc>
            </a:pPr>
            <a:r>
              <a:rPr lang="en-US" sz="2000" b="1" cap="small" spc="350" dirty="0">
                <a:solidFill>
                  <a:srgbClr val="787E80"/>
                </a:solidFill>
                <a:latin typeface="Franklin Gothic Medium" panose="020B0603020102020204" pitchFamily="34" charset="0"/>
              </a:rPr>
              <a:t>CSPEN ANNUAL CONFERENCE</a:t>
            </a:r>
          </a:p>
          <a:p>
            <a:pPr fontAlgn="t">
              <a:lnSpc>
                <a:spcPct val="100000"/>
              </a:lnSpc>
            </a:pPr>
            <a:r>
              <a:rPr lang="en-US" sz="2000" b="1" cap="small" spc="350" dirty="0">
                <a:solidFill>
                  <a:srgbClr val="787E80"/>
                </a:solidFill>
                <a:latin typeface="Franklin Gothic Medium" panose="020B0603020102020204" pitchFamily="34" charset="0"/>
              </a:rPr>
              <a:t>NASHVILLE, TENNESSEE</a:t>
            </a:r>
          </a:p>
          <a:p>
            <a:pPr fontAlgn="t">
              <a:lnSpc>
                <a:spcPct val="100000"/>
              </a:lnSpc>
            </a:pPr>
            <a:r>
              <a:rPr lang="en-US" sz="2000" b="1" cap="small" spc="350" dirty="0">
                <a:solidFill>
                  <a:srgbClr val="787E80"/>
                </a:solidFill>
                <a:latin typeface="Franklin Gothic Medium" panose="020B0603020102020204" pitchFamily="34" charset="0"/>
              </a:rPr>
              <a:t>AUGUST 15, 2022</a:t>
            </a:r>
            <a:endParaRPr lang="en-US" sz="2000" b="1" spc="350" dirty="0">
              <a:solidFill>
                <a:srgbClr val="787E80"/>
              </a:solidFill>
              <a:latin typeface="Franklin Gothic Medium" panose="020B0603020102020204" pitchFamily="34" charset="0"/>
            </a:endParaRPr>
          </a:p>
        </p:txBody>
      </p:sp>
      <p:pic>
        <p:nvPicPr>
          <p:cNvPr id="7" name="Picture 6"/>
          <p:cNvPicPr>
            <a:picLocks noChangeAspect="1"/>
          </p:cNvPicPr>
          <p:nvPr/>
        </p:nvPicPr>
        <p:blipFill>
          <a:blip r:embed="rId3"/>
          <a:stretch>
            <a:fillRect/>
          </a:stretch>
        </p:blipFill>
        <p:spPr>
          <a:xfrm>
            <a:off x="1824564" y="342018"/>
            <a:ext cx="8542870" cy="1832540"/>
          </a:xfrm>
          <a:prstGeom prst="rect">
            <a:avLst/>
          </a:prstGeom>
        </p:spPr>
      </p:pic>
      <p:sp>
        <p:nvSpPr>
          <p:cNvPr id="6" name="Title 1">
            <a:extLst>
              <a:ext uri="{FF2B5EF4-FFF2-40B4-BE49-F238E27FC236}">
                <a16:creationId xmlns:a16="http://schemas.microsoft.com/office/drawing/2014/main" id="{D4B2ADAC-FDAC-6B44-B97E-0A9308DCBFE0}"/>
              </a:ext>
            </a:extLst>
          </p:cNvPr>
          <p:cNvSpPr txBox="1">
            <a:spLocks/>
          </p:cNvSpPr>
          <p:nvPr/>
        </p:nvSpPr>
        <p:spPr>
          <a:xfrm>
            <a:off x="484239" y="4253948"/>
            <a:ext cx="11223522" cy="578415"/>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3400" b="1" kern="1200">
                <a:solidFill>
                  <a:srgbClr val="787E80"/>
                </a:solidFill>
                <a:latin typeface="Georgia" panose="02040502050405020303" pitchFamily="18" charset="0"/>
                <a:ea typeface="+mj-ea"/>
                <a:cs typeface="+mj-cs"/>
              </a:defRPr>
            </a:lvl1pPr>
          </a:lstStyle>
          <a:p>
            <a:pPr fontAlgn="t">
              <a:lnSpc>
                <a:spcPct val="100000"/>
              </a:lnSpc>
            </a:pPr>
            <a:r>
              <a:rPr lang="en-US" sz="3200" dirty="0">
                <a:latin typeface="Franklin Gothic Medium" panose="020B0603020102020204" pitchFamily="34" charset="0"/>
              </a:rPr>
              <a:t>The Way Forward</a:t>
            </a:r>
          </a:p>
        </p:txBody>
      </p:sp>
    </p:spTree>
    <p:extLst>
      <p:ext uri="{BB962C8B-B14F-4D97-AF65-F5344CB8AC3E}">
        <p14:creationId xmlns:p14="http://schemas.microsoft.com/office/powerpoint/2010/main" val="11285659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10</a:t>
            </a:fld>
            <a:endParaRPr lang="en-US" dirty="0"/>
          </a:p>
        </p:txBody>
      </p:sp>
      <p:graphicFrame>
        <p:nvGraphicFramePr>
          <p:cNvPr id="12" name="Content Placeholder 11"/>
          <p:cNvGraphicFramePr>
            <a:graphicFrameLocks noGrp="1"/>
          </p:cNvGraphicFramePr>
          <p:nvPr>
            <p:ph sz="quarter" idx="13"/>
            <p:extLst>
              <p:ext uri="{D42A27DB-BD31-4B8C-83A1-F6EECF244321}">
                <p14:modId xmlns:p14="http://schemas.microsoft.com/office/powerpoint/2010/main" val="444489513"/>
              </p:ext>
            </p:extLst>
          </p:nvPr>
        </p:nvGraphicFramePr>
        <p:xfrm>
          <a:off x="1291880" y="1885803"/>
          <a:ext cx="9412287" cy="421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389857" y="798819"/>
            <a:ext cx="9412287" cy="941564"/>
          </a:xfrm>
        </p:spPr>
        <p:txBody>
          <a:bodyPr/>
          <a:lstStyle/>
          <a:p>
            <a:r>
              <a:rPr lang="en-US" dirty="0"/>
              <a:t>Common Cyber Attack Vectors</a:t>
            </a:r>
          </a:p>
        </p:txBody>
      </p:sp>
      <p:graphicFrame>
        <p:nvGraphicFramePr>
          <p:cNvPr id="5" name="Content Placeholder 1"/>
          <p:cNvGraphicFramePr>
            <a:graphicFrameLocks/>
          </p:cNvGraphicFramePr>
          <p:nvPr>
            <p:extLst>
              <p:ext uri="{D42A27DB-BD31-4B8C-83A1-F6EECF244321}">
                <p14:modId xmlns:p14="http://schemas.microsoft.com/office/powerpoint/2010/main" val="2639579406"/>
              </p:ext>
            </p:extLst>
          </p:nvPr>
        </p:nvGraphicFramePr>
        <p:xfrm>
          <a:off x="2077662" y="1655081"/>
          <a:ext cx="8037091" cy="43759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148491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11</a:t>
            </a:fld>
            <a:endParaRPr lang="en-US" dirty="0"/>
          </a:p>
        </p:txBody>
      </p:sp>
      <p:sp>
        <p:nvSpPr>
          <p:cNvPr id="7" name="Title 2">
            <a:extLst>
              <a:ext uri="{FF2B5EF4-FFF2-40B4-BE49-F238E27FC236}">
                <a16:creationId xmlns:a16="http://schemas.microsoft.com/office/drawing/2014/main" id="{1E2BF362-823A-4EEE-810D-A8116EA53647}"/>
              </a:ext>
            </a:extLst>
          </p:cNvPr>
          <p:cNvSpPr txBox="1">
            <a:spLocks/>
          </p:cNvSpPr>
          <p:nvPr/>
        </p:nvSpPr>
        <p:spPr>
          <a:xfrm>
            <a:off x="1292225" y="1147197"/>
            <a:ext cx="7312378" cy="465674"/>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3400" b="1" kern="1200">
                <a:solidFill>
                  <a:srgbClr val="787E80"/>
                </a:solidFill>
                <a:latin typeface="Georgia" panose="02040502050405020303" pitchFamily="18" charset="0"/>
                <a:ea typeface="+mj-ea"/>
                <a:cs typeface="+mj-cs"/>
              </a:defRPr>
            </a:lvl1pPr>
          </a:lstStyle>
          <a:p>
            <a:r>
              <a:rPr lang="en-US" b="0" dirty="0">
                <a:solidFill>
                  <a:srgbClr val="C00000"/>
                </a:solidFill>
                <a:ea typeface="Lato Medium" panose="020F0502020204030203" pitchFamily="34" charset="0"/>
                <a:cs typeface="Lato Medium" panose="020F0502020204030203" pitchFamily="34" charset="0"/>
              </a:rPr>
              <a:t>Effects can be severe:</a:t>
            </a:r>
            <a:endParaRPr lang="en-US" b="0" dirty="0">
              <a:ea typeface="Lato Medium" panose="020F0502020204030203" pitchFamily="34" charset="0"/>
              <a:cs typeface="Lato Medium" panose="020F0502020204030203" pitchFamily="34" charset="0"/>
            </a:endParaRPr>
          </a:p>
        </p:txBody>
      </p:sp>
      <p:sp>
        <p:nvSpPr>
          <p:cNvPr id="8" name="Title 2">
            <a:extLst>
              <a:ext uri="{FF2B5EF4-FFF2-40B4-BE49-F238E27FC236}">
                <a16:creationId xmlns:a16="http://schemas.microsoft.com/office/drawing/2014/main" id="{1E2BF362-823A-4EEE-810D-A8116EA53647}"/>
              </a:ext>
            </a:extLst>
          </p:cNvPr>
          <p:cNvSpPr txBox="1">
            <a:spLocks/>
          </p:cNvSpPr>
          <p:nvPr/>
        </p:nvSpPr>
        <p:spPr>
          <a:xfrm>
            <a:off x="2440019" y="5495675"/>
            <a:ext cx="10051030" cy="457048"/>
          </a:xfrm>
          <a:prstGeom prst="rect">
            <a:avLst/>
          </a:prstGeom>
          <a:noFill/>
          <a:ln>
            <a:noFill/>
          </a:ln>
        </p:spPr>
        <p:txBody>
          <a:bodyPr vert="horz" wrap="square" lIns="0" tIns="0" rIns="0" bIns="0" rtlCol="0" anchor="ctr">
            <a:spAutoFit/>
          </a:bodyPr>
          <a:lstStyle>
            <a:lvl1pPr algn="l" defTabSz="914400" rtl="0" eaLnBrk="1" latinLnBrk="0" hangingPunct="1">
              <a:lnSpc>
                <a:spcPct val="90000"/>
              </a:lnSpc>
              <a:spcBef>
                <a:spcPct val="0"/>
              </a:spcBef>
              <a:buNone/>
              <a:defRPr lang="en-US" sz="3300" b="1" kern="1200">
                <a:solidFill>
                  <a:srgbClr val="7F7F7F"/>
                </a:solidFill>
                <a:latin typeface="Lato" panose="020F0502020204030203" pitchFamily="34" charset="0"/>
                <a:ea typeface="+mn-ea"/>
                <a:cs typeface="Lato" panose="020F0502020204030203" pitchFamily="34" charset="0"/>
              </a:defRPr>
            </a:lvl1pPr>
          </a:lstStyle>
          <a:p>
            <a:r>
              <a:rPr lang="en-US" b="0" dirty="0">
                <a:solidFill>
                  <a:srgbClr val="C00000"/>
                </a:solidFill>
                <a:latin typeface="Georgia" panose="02040502050405020303" pitchFamily="18" charset="0"/>
                <a:ea typeface="Lato Medium" panose="020F0502020204030203" pitchFamily="34" charset="0"/>
                <a:cs typeface="Lato Medium" panose="020F0502020204030203" pitchFamily="34" charset="0"/>
              </a:rPr>
              <a:t>and not limited to the IT department. </a:t>
            </a:r>
            <a:endParaRPr lang="en-US" b="0" cap="all" dirty="0">
              <a:latin typeface="Georgia" panose="02040502050405020303" pitchFamily="18" charset="0"/>
              <a:ea typeface="Lato Medium" panose="020F0502020204030203" pitchFamily="34" charset="0"/>
              <a:cs typeface="Lato Medium" panose="020F0502020204030203" pitchFamily="34" charset="0"/>
            </a:endParaRPr>
          </a:p>
        </p:txBody>
      </p:sp>
      <p:pic>
        <p:nvPicPr>
          <p:cNvPr id="4" name="Picture 3"/>
          <p:cNvPicPr>
            <a:picLocks noChangeAspect="1"/>
          </p:cNvPicPr>
          <p:nvPr/>
        </p:nvPicPr>
        <p:blipFill>
          <a:blip r:embed="rId3"/>
          <a:stretch>
            <a:fillRect/>
          </a:stretch>
        </p:blipFill>
        <p:spPr>
          <a:xfrm>
            <a:off x="968819" y="1197670"/>
            <a:ext cx="10254361" cy="4462659"/>
          </a:xfrm>
          <a:prstGeom prst="rect">
            <a:avLst/>
          </a:prstGeom>
        </p:spPr>
      </p:pic>
    </p:spTree>
    <p:extLst>
      <p:ext uri="{BB962C8B-B14F-4D97-AF65-F5344CB8AC3E}">
        <p14:creationId xmlns:p14="http://schemas.microsoft.com/office/powerpoint/2010/main" val="37537023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12</a:t>
            </a:fld>
            <a:endParaRPr lang="en-US" dirty="0"/>
          </a:p>
        </p:txBody>
      </p:sp>
      <p:sp>
        <p:nvSpPr>
          <p:cNvPr id="3" name="Content Placeholder 2"/>
          <p:cNvSpPr>
            <a:spLocks noGrp="1"/>
          </p:cNvSpPr>
          <p:nvPr>
            <p:ph sz="quarter" idx="13"/>
          </p:nvPr>
        </p:nvSpPr>
        <p:spPr>
          <a:xfrm>
            <a:off x="1291880" y="1740382"/>
            <a:ext cx="9412287" cy="4047225"/>
          </a:xfrm>
        </p:spPr>
        <p:txBody>
          <a:bodyPr/>
          <a:lstStyle/>
          <a:p>
            <a:pPr marL="342900" indent="-342900">
              <a:buClr>
                <a:srgbClr val="C00000"/>
              </a:buClr>
              <a:buFont typeface="Wingdings" panose="05000000000000000000" pitchFamily="2" charset="2"/>
              <a:buChar char="Ø"/>
            </a:pPr>
            <a:r>
              <a:rPr lang="en-US" dirty="0"/>
              <a:t>Phishing email awareness</a:t>
            </a:r>
          </a:p>
          <a:p>
            <a:pPr marL="342900" indent="-342900">
              <a:buClr>
                <a:srgbClr val="C00000"/>
              </a:buClr>
              <a:buFont typeface="Wingdings" panose="05000000000000000000" pitchFamily="2" charset="2"/>
              <a:buChar char="Ø"/>
            </a:pPr>
            <a:r>
              <a:rPr lang="en-US" dirty="0"/>
              <a:t>Password hygiene</a:t>
            </a:r>
          </a:p>
          <a:p>
            <a:pPr marL="342900" indent="-342900">
              <a:buClr>
                <a:srgbClr val="C00000"/>
              </a:buClr>
              <a:buFont typeface="Wingdings" panose="05000000000000000000" pitchFamily="2" charset="2"/>
              <a:buChar char="Ø"/>
            </a:pPr>
            <a:r>
              <a:rPr lang="en-US" dirty="0"/>
              <a:t>Multi-Factor Authentication Everywhere</a:t>
            </a:r>
          </a:p>
          <a:p>
            <a:pPr marL="342900" indent="-342900">
              <a:buClr>
                <a:srgbClr val="C00000"/>
              </a:buClr>
              <a:buFont typeface="Wingdings" panose="05000000000000000000" pitchFamily="2" charset="2"/>
              <a:buChar char="Ø"/>
            </a:pPr>
            <a:r>
              <a:rPr lang="en-US" dirty="0"/>
              <a:t>Separation of work and personal devices/accounts</a:t>
            </a:r>
          </a:p>
          <a:p>
            <a:pPr marL="342900" indent="-342900">
              <a:buClr>
                <a:srgbClr val="C00000"/>
              </a:buClr>
              <a:buFont typeface="Wingdings" panose="05000000000000000000" pitchFamily="2" charset="2"/>
              <a:buChar char="Ø"/>
            </a:pPr>
            <a:r>
              <a:rPr lang="en-US" dirty="0"/>
              <a:t>Be cautious using public </a:t>
            </a:r>
            <a:r>
              <a:rPr lang="en-US" dirty="0" err="1"/>
              <a:t>wifi</a:t>
            </a:r>
            <a:endParaRPr lang="en-US" dirty="0"/>
          </a:p>
          <a:p>
            <a:pPr marL="342900" indent="-342900">
              <a:buClr>
                <a:srgbClr val="C00000"/>
              </a:buClr>
              <a:buFont typeface="Wingdings" panose="05000000000000000000" pitchFamily="2" charset="2"/>
              <a:buChar char="Ø"/>
            </a:pPr>
            <a:r>
              <a:rPr lang="en-US" dirty="0"/>
              <a:t>Limit sharing of information on social media</a:t>
            </a:r>
          </a:p>
          <a:p>
            <a:pPr marL="342900" indent="-342900">
              <a:buClr>
                <a:srgbClr val="C00000"/>
              </a:buClr>
              <a:buFont typeface="Wingdings" panose="05000000000000000000" pitchFamily="2" charset="2"/>
              <a:buChar char="Ø"/>
            </a:pPr>
            <a:r>
              <a:rPr lang="en-US" dirty="0"/>
              <a:t>When in doubt, ask</a:t>
            </a:r>
          </a:p>
        </p:txBody>
      </p:sp>
      <p:sp>
        <p:nvSpPr>
          <p:cNvPr id="4" name="Title 3"/>
          <p:cNvSpPr>
            <a:spLocks noGrp="1"/>
          </p:cNvSpPr>
          <p:nvPr>
            <p:ph type="title"/>
          </p:nvPr>
        </p:nvSpPr>
        <p:spPr>
          <a:xfrm>
            <a:off x="1389857" y="798819"/>
            <a:ext cx="9412287" cy="941564"/>
          </a:xfrm>
        </p:spPr>
        <p:txBody>
          <a:bodyPr/>
          <a:lstStyle/>
          <a:p>
            <a:r>
              <a:rPr lang="en-US" dirty="0"/>
              <a:t>How Do We Prevent These Attacks?</a:t>
            </a:r>
          </a:p>
        </p:txBody>
      </p:sp>
    </p:spTree>
    <p:extLst>
      <p:ext uri="{BB962C8B-B14F-4D97-AF65-F5344CB8AC3E}">
        <p14:creationId xmlns:p14="http://schemas.microsoft.com/office/powerpoint/2010/main" val="12437990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13</a:t>
            </a:fld>
            <a:endParaRPr lang="en-US" dirty="0"/>
          </a:p>
        </p:txBody>
      </p:sp>
      <p:sp>
        <p:nvSpPr>
          <p:cNvPr id="4" name="Title 3"/>
          <p:cNvSpPr>
            <a:spLocks noGrp="1"/>
          </p:cNvSpPr>
          <p:nvPr>
            <p:ph type="title"/>
          </p:nvPr>
        </p:nvSpPr>
        <p:spPr>
          <a:xfrm>
            <a:off x="1389857" y="798819"/>
            <a:ext cx="9412287" cy="941564"/>
          </a:xfrm>
        </p:spPr>
        <p:txBody>
          <a:bodyPr/>
          <a:lstStyle/>
          <a:p>
            <a:r>
              <a:rPr lang="en-US" dirty="0" err="1"/>
              <a:t>GLBA</a:t>
            </a:r>
            <a:endParaRPr lang="en-US" dirty="0"/>
          </a:p>
        </p:txBody>
      </p:sp>
      <p:sp>
        <p:nvSpPr>
          <p:cNvPr id="6" name="Content Placeholder 1"/>
          <p:cNvSpPr>
            <a:spLocks noGrp="1"/>
          </p:cNvSpPr>
          <p:nvPr>
            <p:ph sz="quarter" idx="4294967295"/>
          </p:nvPr>
        </p:nvSpPr>
        <p:spPr>
          <a:xfrm>
            <a:off x="1617011" y="2037661"/>
            <a:ext cx="9087156" cy="3811587"/>
          </a:xfrm>
          <a:prstGeom prst="rect">
            <a:avLst/>
          </a:prstGeom>
        </p:spPr>
        <p:txBody>
          <a:bodyPr>
            <a:normAutofit/>
          </a:bodyPr>
          <a:lstStyle/>
          <a:p>
            <a:pPr marL="0" indent="0">
              <a:buNone/>
            </a:pPr>
            <a:r>
              <a:rPr lang="en-US" sz="2200" dirty="0">
                <a:solidFill>
                  <a:srgbClr val="77787B"/>
                </a:solidFill>
              </a:rPr>
              <a:t>Gramm-Leach-Bliley Act (GLBA) was enacted in 1999 (Pub. L. No. 106-102) </a:t>
            </a:r>
          </a:p>
          <a:p>
            <a:pPr>
              <a:buFont typeface="Wingdings" panose="05000000000000000000" pitchFamily="2" charset="2"/>
              <a:buChar char="Ø"/>
            </a:pPr>
            <a:endParaRPr lang="en-US" dirty="0">
              <a:solidFill>
                <a:srgbClr val="77787B"/>
              </a:solidFill>
            </a:endParaRPr>
          </a:p>
          <a:p>
            <a:pPr marL="914400" lvl="2" indent="0">
              <a:lnSpc>
                <a:spcPct val="110000"/>
              </a:lnSpc>
              <a:buNone/>
            </a:pPr>
            <a:r>
              <a:rPr lang="en-US" dirty="0">
                <a:solidFill>
                  <a:srgbClr val="77787B"/>
                </a:solidFill>
                <a:latin typeface="Georgia" panose="02040502050405020303" pitchFamily="18" charset="0"/>
              </a:rPr>
              <a:t>GLBA requires financial institutions to provide customers with information about the institutions’ privacy practices and about their opt-out rights, and to implement security safeguards.</a:t>
            </a:r>
          </a:p>
          <a:p>
            <a:pPr marL="914400" lvl="2" indent="0">
              <a:lnSpc>
                <a:spcPct val="110000"/>
              </a:lnSpc>
              <a:buNone/>
            </a:pPr>
            <a:endParaRPr lang="en-US" dirty="0">
              <a:solidFill>
                <a:srgbClr val="77787B"/>
              </a:solidFill>
              <a:latin typeface="Georgia" panose="02040502050405020303" pitchFamily="18" charset="0"/>
            </a:endParaRPr>
          </a:p>
          <a:p>
            <a:pPr marL="914400" lvl="2" indent="0">
              <a:lnSpc>
                <a:spcPct val="110000"/>
              </a:lnSpc>
              <a:buNone/>
            </a:pPr>
            <a:r>
              <a:rPr lang="en-US" dirty="0">
                <a:solidFill>
                  <a:srgbClr val="77787B"/>
                </a:solidFill>
                <a:latin typeface="Georgia" panose="02040502050405020303" pitchFamily="18" charset="0"/>
              </a:rPr>
              <a:t>Subtitle A of Title V of the GLBA requires the FTC to issue regulations requiring financial institutions to develop standards relating to physical safeguards for certain information.</a:t>
            </a:r>
          </a:p>
          <a:p>
            <a:endParaRPr lang="en-US" dirty="0">
              <a:solidFill>
                <a:srgbClr val="77787B"/>
              </a:solidFill>
            </a:endParaRPr>
          </a:p>
        </p:txBody>
      </p:sp>
      <p:pic>
        <p:nvPicPr>
          <p:cNvPr id="7" name="Picture 6"/>
          <p:cNvPicPr>
            <a:picLocks noChangeAspect="1"/>
          </p:cNvPicPr>
          <p:nvPr/>
        </p:nvPicPr>
        <p:blipFill>
          <a:blip r:embed="rId3">
            <a:duotone>
              <a:schemeClr val="accent4">
                <a:shade val="45000"/>
                <a:satMod val="135000"/>
              </a:schemeClr>
              <a:prstClr val="white"/>
            </a:duotone>
          </a:blip>
          <a:stretch>
            <a:fillRect/>
          </a:stretch>
        </p:blipFill>
        <p:spPr>
          <a:xfrm>
            <a:off x="1665429" y="3225806"/>
            <a:ext cx="690372" cy="688848"/>
          </a:xfrm>
          <a:prstGeom prst="rect">
            <a:avLst/>
          </a:prstGeom>
        </p:spPr>
      </p:pic>
      <p:pic>
        <p:nvPicPr>
          <p:cNvPr id="8" name="Picture 7"/>
          <p:cNvPicPr>
            <a:picLocks noChangeAspect="1"/>
          </p:cNvPicPr>
          <p:nvPr/>
        </p:nvPicPr>
        <p:blipFill>
          <a:blip r:embed="rId4">
            <a:duotone>
              <a:schemeClr val="accent4">
                <a:shade val="45000"/>
                <a:satMod val="135000"/>
              </a:schemeClr>
              <a:prstClr val="white"/>
            </a:duotone>
          </a:blip>
          <a:stretch>
            <a:fillRect/>
          </a:stretch>
        </p:blipFill>
        <p:spPr>
          <a:xfrm>
            <a:off x="1666953" y="4826982"/>
            <a:ext cx="688848" cy="690372"/>
          </a:xfrm>
          <a:prstGeom prst="rect">
            <a:avLst/>
          </a:prstGeom>
        </p:spPr>
      </p:pic>
    </p:spTree>
    <p:extLst>
      <p:ext uri="{BB962C8B-B14F-4D97-AF65-F5344CB8AC3E}">
        <p14:creationId xmlns:p14="http://schemas.microsoft.com/office/powerpoint/2010/main" val="2794317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14</a:t>
            </a:fld>
            <a:endParaRPr lang="en-US" dirty="0"/>
          </a:p>
        </p:txBody>
      </p:sp>
      <p:sp>
        <p:nvSpPr>
          <p:cNvPr id="3" name="Content Placeholder 2"/>
          <p:cNvSpPr>
            <a:spLocks noGrp="1"/>
          </p:cNvSpPr>
          <p:nvPr>
            <p:ph sz="quarter" idx="13"/>
          </p:nvPr>
        </p:nvSpPr>
        <p:spPr>
          <a:xfrm>
            <a:off x="1291880" y="1740382"/>
            <a:ext cx="9412287" cy="4047225"/>
          </a:xfrm>
        </p:spPr>
        <p:txBody>
          <a:bodyPr/>
          <a:lstStyle/>
          <a:p>
            <a:pPr marL="342900" indent="-342900">
              <a:buClr>
                <a:srgbClr val="C00000"/>
              </a:buClr>
              <a:buFont typeface="Wingdings" panose="05000000000000000000" pitchFamily="2" charset="2"/>
              <a:buChar char="Ø"/>
            </a:pPr>
            <a:r>
              <a:rPr lang="en-US" dirty="0"/>
              <a:t>Develop, implement, and maintain a written information security program;</a:t>
            </a:r>
          </a:p>
          <a:p>
            <a:pPr marL="342900" indent="-342900">
              <a:buClr>
                <a:srgbClr val="C00000"/>
              </a:buClr>
              <a:buFont typeface="Wingdings" panose="05000000000000000000" pitchFamily="2" charset="2"/>
              <a:buChar char="Ø"/>
            </a:pPr>
            <a:r>
              <a:rPr lang="en-US" dirty="0"/>
              <a:t>Designate the employee(s) responsible for coordinating the information security program;</a:t>
            </a:r>
          </a:p>
          <a:p>
            <a:pPr marL="342900" indent="-342900">
              <a:buClr>
                <a:srgbClr val="C00000"/>
              </a:buClr>
              <a:buFont typeface="Wingdings" panose="05000000000000000000" pitchFamily="2" charset="2"/>
              <a:buChar char="Ø"/>
            </a:pPr>
            <a:r>
              <a:rPr lang="en-US" dirty="0"/>
              <a:t>Periodically evaluate and update your school’s security program;</a:t>
            </a:r>
          </a:p>
          <a:p>
            <a:pPr marL="342900" indent="-342900">
              <a:buClr>
                <a:srgbClr val="C00000"/>
              </a:buClr>
              <a:buFont typeface="Wingdings" panose="05000000000000000000" pitchFamily="2" charset="2"/>
              <a:buChar char="Ø"/>
            </a:pPr>
            <a:r>
              <a:rPr lang="en-US" dirty="0"/>
              <a:t>Identify and assess risks to customer information; and </a:t>
            </a:r>
          </a:p>
          <a:p>
            <a:pPr marL="342900" indent="-342900">
              <a:buClr>
                <a:srgbClr val="C00000"/>
              </a:buClr>
              <a:buFont typeface="Wingdings" panose="05000000000000000000" pitchFamily="2" charset="2"/>
              <a:buChar char="Ø"/>
            </a:pPr>
            <a:r>
              <a:rPr lang="en-US" dirty="0"/>
              <a:t>Select appropriate service providers that are capable of maintaining appropriate safeguards.</a:t>
            </a:r>
          </a:p>
        </p:txBody>
      </p:sp>
      <p:sp>
        <p:nvSpPr>
          <p:cNvPr id="4" name="Title 3"/>
          <p:cNvSpPr>
            <a:spLocks noGrp="1"/>
          </p:cNvSpPr>
          <p:nvPr>
            <p:ph type="title"/>
          </p:nvPr>
        </p:nvSpPr>
        <p:spPr>
          <a:xfrm>
            <a:off x="1389857" y="798819"/>
            <a:ext cx="9412287" cy="941564"/>
          </a:xfrm>
        </p:spPr>
        <p:txBody>
          <a:bodyPr/>
          <a:lstStyle/>
          <a:p>
            <a:r>
              <a:rPr lang="en-US" dirty="0" err="1"/>
              <a:t>GLBA</a:t>
            </a:r>
            <a:r>
              <a:rPr lang="en-US" dirty="0"/>
              <a:t> – Current Requirements</a:t>
            </a:r>
          </a:p>
        </p:txBody>
      </p:sp>
    </p:spTree>
    <p:extLst>
      <p:ext uri="{BB962C8B-B14F-4D97-AF65-F5344CB8AC3E}">
        <p14:creationId xmlns:p14="http://schemas.microsoft.com/office/powerpoint/2010/main" val="5521349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15</a:t>
            </a:fld>
            <a:endParaRPr lang="en-US" dirty="0"/>
          </a:p>
        </p:txBody>
      </p:sp>
      <p:sp>
        <p:nvSpPr>
          <p:cNvPr id="3" name="Content Placeholder 2"/>
          <p:cNvSpPr>
            <a:spLocks noGrp="1"/>
          </p:cNvSpPr>
          <p:nvPr>
            <p:ph sz="quarter" idx="13"/>
          </p:nvPr>
        </p:nvSpPr>
        <p:spPr>
          <a:xfrm>
            <a:off x="845006" y="2090006"/>
            <a:ext cx="10501989" cy="4047225"/>
          </a:xfrm>
        </p:spPr>
        <p:txBody>
          <a:bodyPr/>
          <a:lstStyle/>
          <a:p>
            <a:pPr marL="342900" indent="-342900">
              <a:buClr>
                <a:srgbClr val="C00000"/>
              </a:buClr>
              <a:buFont typeface="Wingdings" panose="05000000000000000000" pitchFamily="2" charset="2"/>
              <a:buChar char="Ø"/>
            </a:pPr>
            <a:r>
              <a:rPr lang="en-US" sz="2800" dirty="0"/>
              <a:t>Must prepare a written risk assessment including or addressing:</a:t>
            </a:r>
          </a:p>
          <a:p>
            <a:pPr marL="1028700" lvl="1" indent="-342900">
              <a:buClr>
                <a:srgbClr val="C00000"/>
              </a:buClr>
              <a:buFont typeface="Wingdings" panose="05000000000000000000" pitchFamily="2" charset="2"/>
              <a:buChar char="Ø"/>
            </a:pPr>
            <a:r>
              <a:rPr lang="en-US" sz="2800" dirty="0"/>
              <a:t>Criteria for evaluating identified risks faced by the financial institution;</a:t>
            </a:r>
          </a:p>
          <a:p>
            <a:pPr marL="1028700" lvl="1" indent="-342900">
              <a:buClr>
                <a:srgbClr val="C00000"/>
              </a:buClr>
              <a:buFont typeface="Wingdings" panose="05000000000000000000" pitchFamily="2" charset="2"/>
              <a:buChar char="Ø"/>
            </a:pPr>
            <a:r>
              <a:rPr lang="en-US" sz="2800" dirty="0"/>
              <a:t>Criteria for the assessment of the confidentiality, integrity, and availability of the financial institution’s information systems and customer protection; and</a:t>
            </a:r>
          </a:p>
          <a:p>
            <a:pPr marL="1028700" lvl="1" indent="-342900">
              <a:buClr>
                <a:srgbClr val="C00000"/>
              </a:buClr>
              <a:buFont typeface="Wingdings" panose="05000000000000000000" pitchFamily="2" charset="2"/>
              <a:buChar char="Ø"/>
            </a:pPr>
            <a:r>
              <a:rPr lang="en-US" sz="2800" dirty="0"/>
              <a:t>How identified risks will be mitigated or accepted based on the risk assessment and how the information security program will address the financial institution’s risk.</a:t>
            </a:r>
          </a:p>
        </p:txBody>
      </p:sp>
      <p:sp>
        <p:nvSpPr>
          <p:cNvPr id="4" name="Title 3"/>
          <p:cNvSpPr>
            <a:spLocks noGrp="1"/>
          </p:cNvSpPr>
          <p:nvPr>
            <p:ph type="title"/>
          </p:nvPr>
        </p:nvSpPr>
        <p:spPr>
          <a:xfrm>
            <a:off x="928011" y="798819"/>
            <a:ext cx="10335978" cy="941564"/>
          </a:xfrm>
        </p:spPr>
        <p:txBody>
          <a:bodyPr/>
          <a:lstStyle/>
          <a:p>
            <a:r>
              <a:rPr lang="en-US" dirty="0" err="1"/>
              <a:t>GLBA</a:t>
            </a:r>
            <a:r>
              <a:rPr lang="en-US" dirty="0"/>
              <a:t> – Revised Safeguards Rule Key Changes</a:t>
            </a:r>
          </a:p>
        </p:txBody>
      </p:sp>
    </p:spTree>
    <p:extLst>
      <p:ext uri="{BB962C8B-B14F-4D97-AF65-F5344CB8AC3E}">
        <p14:creationId xmlns:p14="http://schemas.microsoft.com/office/powerpoint/2010/main" val="3427705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16</a:t>
            </a:fld>
            <a:endParaRPr lang="en-US" dirty="0"/>
          </a:p>
        </p:txBody>
      </p:sp>
      <p:sp>
        <p:nvSpPr>
          <p:cNvPr id="3" name="Content Placeholder 2"/>
          <p:cNvSpPr>
            <a:spLocks noGrp="1"/>
          </p:cNvSpPr>
          <p:nvPr>
            <p:ph sz="quarter" idx="13"/>
          </p:nvPr>
        </p:nvSpPr>
        <p:spPr>
          <a:xfrm>
            <a:off x="1109946" y="1594332"/>
            <a:ext cx="9972109" cy="4364583"/>
          </a:xfrm>
        </p:spPr>
        <p:txBody>
          <a:bodyPr/>
          <a:lstStyle/>
          <a:p>
            <a:pPr marL="342900" indent="-342900">
              <a:buClr>
                <a:srgbClr val="C00000"/>
              </a:buClr>
              <a:buFont typeface="Wingdings" panose="05000000000000000000" pitchFamily="2" charset="2"/>
              <a:buChar char="Ø"/>
            </a:pPr>
            <a:r>
              <a:rPr lang="en-US" sz="2800" dirty="0"/>
              <a:t>Must develop and implement an incident response plan</a:t>
            </a:r>
          </a:p>
          <a:p>
            <a:pPr marL="1028700" lvl="1" indent="-342900">
              <a:buClr>
                <a:srgbClr val="C00000"/>
              </a:buClr>
              <a:buFont typeface="Wingdings" panose="05000000000000000000" pitchFamily="2" charset="2"/>
              <a:buChar char="Ø"/>
            </a:pPr>
            <a:r>
              <a:rPr lang="en-US" sz="2800" dirty="0"/>
              <a:t>Specific requirements it must address</a:t>
            </a:r>
          </a:p>
          <a:p>
            <a:pPr marL="342900" indent="-342900">
              <a:buClr>
                <a:srgbClr val="C00000"/>
              </a:buClr>
              <a:buFont typeface="Wingdings" panose="05000000000000000000" pitchFamily="2" charset="2"/>
              <a:buChar char="Ø"/>
            </a:pPr>
            <a:r>
              <a:rPr lang="en-US" sz="2800" dirty="0"/>
              <a:t>Must design and implement safeguards to control risks, including:</a:t>
            </a:r>
          </a:p>
          <a:p>
            <a:pPr marL="1028700" lvl="1" indent="-342900">
              <a:buClr>
                <a:srgbClr val="C00000"/>
              </a:buClr>
              <a:buFont typeface="Wingdings" panose="05000000000000000000" pitchFamily="2" charset="2"/>
              <a:buChar char="Ø"/>
            </a:pPr>
            <a:r>
              <a:rPr lang="en-US" sz="2800" dirty="0"/>
              <a:t>Access controls</a:t>
            </a:r>
          </a:p>
          <a:p>
            <a:pPr marL="1028700" lvl="1" indent="-342900">
              <a:buClr>
                <a:srgbClr val="C00000"/>
              </a:buClr>
              <a:buFont typeface="Wingdings" panose="05000000000000000000" pitchFamily="2" charset="2"/>
              <a:buChar char="Ø"/>
            </a:pPr>
            <a:r>
              <a:rPr lang="en-US" sz="2800" dirty="0"/>
              <a:t>Encryption</a:t>
            </a:r>
          </a:p>
          <a:p>
            <a:pPr marL="1028700" lvl="1" indent="-342900">
              <a:buClr>
                <a:srgbClr val="C00000"/>
              </a:buClr>
              <a:buFont typeface="Wingdings" panose="05000000000000000000" pitchFamily="2" charset="2"/>
              <a:buChar char="Ø"/>
            </a:pPr>
            <a:r>
              <a:rPr lang="en-US" sz="2800" dirty="0"/>
              <a:t>Data classification</a:t>
            </a:r>
          </a:p>
          <a:p>
            <a:pPr marL="1028700" lvl="1" indent="-342900">
              <a:buClr>
                <a:srgbClr val="C00000"/>
              </a:buClr>
              <a:buFont typeface="Wingdings" panose="05000000000000000000" pitchFamily="2" charset="2"/>
              <a:buChar char="Ø"/>
            </a:pPr>
            <a:r>
              <a:rPr lang="en-US" sz="2800" dirty="0"/>
              <a:t>MFA</a:t>
            </a:r>
          </a:p>
          <a:p>
            <a:pPr marL="1028700" lvl="1" indent="-342900">
              <a:buClr>
                <a:srgbClr val="C00000"/>
              </a:buClr>
              <a:buFont typeface="Wingdings" panose="05000000000000000000" pitchFamily="2" charset="2"/>
              <a:buChar char="Ø"/>
            </a:pPr>
            <a:r>
              <a:rPr lang="en-US" sz="2800" dirty="0"/>
              <a:t>Disposal</a:t>
            </a:r>
          </a:p>
          <a:p>
            <a:pPr marL="1028700" lvl="1" indent="-342900">
              <a:buClr>
                <a:srgbClr val="C00000"/>
              </a:buClr>
              <a:buFont typeface="Wingdings" panose="05000000000000000000" pitchFamily="2" charset="2"/>
              <a:buChar char="Ø"/>
            </a:pPr>
            <a:r>
              <a:rPr lang="en-US" sz="2800" dirty="0"/>
              <a:t>Logging</a:t>
            </a:r>
          </a:p>
          <a:p>
            <a:pPr marL="342900" indent="-342900">
              <a:buClr>
                <a:srgbClr val="C00000"/>
              </a:buClr>
              <a:buFont typeface="Wingdings" panose="05000000000000000000" pitchFamily="2" charset="2"/>
              <a:buChar char="Ø"/>
            </a:pPr>
            <a:endParaRPr lang="en-US" dirty="0"/>
          </a:p>
          <a:p>
            <a:pPr marL="342900" indent="-342900">
              <a:buClr>
                <a:srgbClr val="C00000"/>
              </a:buClr>
              <a:buFont typeface="Wingdings" panose="05000000000000000000" pitchFamily="2" charset="2"/>
              <a:buChar char="Ø"/>
            </a:pPr>
            <a:endParaRPr lang="en-US" dirty="0"/>
          </a:p>
          <a:p>
            <a:pPr marL="1028700" lvl="1" indent="-342900">
              <a:buClr>
                <a:srgbClr val="C00000"/>
              </a:buClr>
              <a:buFont typeface="Wingdings" panose="05000000000000000000" pitchFamily="2" charset="2"/>
              <a:buChar char="Ø"/>
            </a:pPr>
            <a:endParaRPr lang="en-US" dirty="0"/>
          </a:p>
        </p:txBody>
      </p:sp>
      <p:sp>
        <p:nvSpPr>
          <p:cNvPr id="7" name="Title 3"/>
          <p:cNvSpPr>
            <a:spLocks noGrp="1"/>
          </p:cNvSpPr>
          <p:nvPr>
            <p:ph type="title"/>
          </p:nvPr>
        </p:nvSpPr>
        <p:spPr>
          <a:xfrm>
            <a:off x="928011" y="798819"/>
            <a:ext cx="10335978" cy="941564"/>
          </a:xfrm>
        </p:spPr>
        <p:txBody>
          <a:bodyPr/>
          <a:lstStyle/>
          <a:p>
            <a:r>
              <a:rPr lang="en-US" dirty="0" err="1"/>
              <a:t>GLBA</a:t>
            </a:r>
            <a:r>
              <a:rPr lang="en-US" dirty="0"/>
              <a:t> – Revised Safeguards Rule Key Changes</a:t>
            </a:r>
          </a:p>
        </p:txBody>
      </p:sp>
    </p:spTree>
    <p:extLst>
      <p:ext uri="{BB962C8B-B14F-4D97-AF65-F5344CB8AC3E}">
        <p14:creationId xmlns:p14="http://schemas.microsoft.com/office/powerpoint/2010/main" val="30016736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17</a:t>
            </a:fld>
            <a:endParaRPr lang="en-US" dirty="0"/>
          </a:p>
        </p:txBody>
      </p:sp>
      <p:sp>
        <p:nvSpPr>
          <p:cNvPr id="3" name="Content Placeholder 2"/>
          <p:cNvSpPr>
            <a:spLocks noGrp="1"/>
          </p:cNvSpPr>
          <p:nvPr>
            <p:ph sz="quarter" idx="13"/>
          </p:nvPr>
        </p:nvSpPr>
        <p:spPr>
          <a:xfrm>
            <a:off x="1291880" y="1740382"/>
            <a:ext cx="9412287" cy="4047225"/>
          </a:xfrm>
        </p:spPr>
        <p:txBody>
          <a:bodyPr/>
          <a:lstStyle/>
          <a:p>
            <a:pPr marL="342900" indent="-342900">
              <a:buClr>
                <a:srgbClr val="C00000"/>
              </a:buClr>
              <a:buFont typeface="Wingdings" panose="05000000000000000000" pitchFamily="2" charset="2"/>
              <a:buChar char="Ø"/>
            </a:pPr>
            <a:r>
              <a:rPr lang="en-US" sz="2800" dirty="0"/>
              <a:t>Must designate a qualified individual responsible for the information security program</a:t>
            </a:r>
          </a:p>
          <a:p>
            <a:pPr marL="342900" indent="-342900">
              <a:buClr>
                <a:srgbClr val="C00000"/>
              </a:buClr>
              <a:buFont typeface="Wingdings" panose="05000000000000000000" pitchFamily="2" charset="2"/>
              <a:buChar char="Ø"/>
            </a:pPr>
            <a:r>
              <a:rPr lang="en-US" sz="2800" dirty="0"/>
              <a:t>Individual must submit information security report at least annually to the board</a:t>
            </a:r>
          </a:p>
          <a:p>
            <a:pPr marL="1028700" lvl="1" indent="-342900">
              <a:buClr>
                <a:srgbClr val="C00000"/>
              </a:buClr>
              <a:buFont typeface="Wingdings" panose="05000000000000000000" pitchFamily="2" charset="2"/>
              <a:buChar char="Ø"/>
            </a:pPr>
            <a:r>
              <a:rPr lang="en-US" sz="2400" dirty="0"/>
              <a:t>Specific information must be included such as status, material matters, recommended changes</a:t>
            </a:r>
          </a:p>
          <a:p>
            <a:pPr marL="342900" indent="-342900">
              <a:buClr>
                <a:srgbClr val="C00000"/>
              </a:buClr>
              <a:buFont typeface="Wingdings" panose="05000000000000000000" pitchFamily="2" charset="2"/>
              <a:buChar char="Ø"/>
            </a:pPr>
            <a:r>
              <a:rPr lang="en-US" sz="2800" dirty="0"/>
              <a:t>Training requirements, including security awareness</a:t>
            </a:r>
          </a:p>
          <a:p>
            <a:pPr marL="342900" indent="-342900">
              <a:buClr>
                <a:srgbClr val="C00000"/>
              </a:buClr>
              <a:buFont typeface="Wingdings" panose="05000000000000000000" pitchFamily="2" charset="2"/>
              <a:buChar char="Ø"/>
            </a:pPr>
            <a:r>
              <a:rPr lang="en-US" sz="2800" dirty="0"/>
              <a:t>Periodic assessment of service providers (vendors)</a:t>
            </a:r>
          </a:p>
        </p:txBody>
      </p:sp>
      <p:sp>
        <p:nvSpPr>
          <p:cNvPr id="7" name="Title 3"/>
          <p:cNvSpPr>
            <a:spLocks noGrp="1"/>
          </p:cNvSpPr>
          <p:nvPr>
            <p:ph type="title"/>
          </p:nvPr>
        </p:nvSpPr>
        <p:spPr>
          <a:xfrm>
            <a:off x="928011" y="798819"/>
            <a:ext cx="10335978" cy="941564"/>
          </a:xfrm>
        </p:spPr>
        <p:txBody>
          <a:bodyPr/>
          <a:lstStyle/>
          <a:p>
            <a:r>
              <a:rPr lang="en-US" dirty="0" err="1"/>
              <a:t>GLBA</a:t>
            </a:r>
            <a:r>
              <a:rPr lang="en-US" dirty="0"/>
              <a:t> – Revised Safeguards Rule Key Changes</a:t>
            </a:r>
          </a:p>
        </p:txBody>
      </p:sp>
    </p:spTree>
    <p:extLst>
      <p:ext uri="{BB962C8B-B14F-4D97-AF65-F5344CB8AC3E}">
        <p14:creationId xmlns:p14="http://schemas.microsoft.com/office/powerpoint/2010/main" val="9454077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18</a:t>
            </a:fld>
            <a:endParaRPr lang="en-US" dirty="0"/>
          </a:p>
        </p:txBody>
      </p:sp>
      <p:sp>
        <p:nvSpPr>
          <p:cNvPr id="3" name="Content Placeholder 2"/>
          <p:cNvSpPr>
            <a:spLocks noGrp="1"/>
          </p:cNvSpPr>
          <p:nvPr>
            <p:ph sz="quarter" idx="13"/>
          </p:nvPr>
        </p:nvSpPr>
        <p:spPr>
          <a:xfrm>
            <a:off x="860776" y="1740382"/>
            <a:ext cx="10470449" cy="4257006"/>
          </a:xfrm>
        </p:spPr>
        <p:txBody>
          <a:bodyPr/>
          <a:lstStyle/>
          <a:p>
            <a:pPr marL="342900" indent="-342900">
              <a:buClr>
                <a:srgbClr val="C00000"/>
              </a:buClr>
              <a:buFont typeface="Wingdings" panose="05000000000000000000" pitchFamily="2" charset="2"/>
              <a:buChar char="Ø"/>
            </a:pPr>
            <a:r>
              <a:rPr lang="en-US" sz="2800" dirty="0"/>
              <a:t>Partial exemption for small entities</a:t>
            </a:r>
          </a:p>
          <a:p>
            <a:pPr marL="342900" indent="-342900">
              <a:buClr>
                <a:srgbClr val="C00000"/>
              </a:buClr>
              <a:buFont typeface="Wingdings" panose="05000000000000000000" pitchFamily="2" charset="2"/>
              <a:buChar char="Ø"/>
            </a:pPr>
            <a:r>
              <a:rPr lang="en-US" sz="2800" dirty="0"/>
              <a:t>Final rule effective </a:t>
            </a:r>
            <a:r>
              <a:rPr lang="en-US" sz="2800" b="1" dirty="0"/>
              <a:t>January 10, 2022</a:t>
            </a:r>
          </a:p>
          <a:p>
            <a:pPr marL="342900" indent="-342900">
              <a:buClr>
                <a:srgbClr val="C00000"/>
              </a:buClr>
              <a:buFont typeface="Wingdings" panose="05000000000000000000" pitchFamily="2" charset="2"/>
              <a:buChar char="Ø"/>
            </a:pPr>
            <a:r>
              <a:rPr lang="en-US" sz="2800" dirty="0"/>
              <a:t>Some portions effective </a:t>
            </a:r>
            <a:r>
              <a:rPr lang="en-US" sz="2800" b="1" dirty="0"/>
              <a:t>December 9, 2022</a:t>
            </a:r>
            <a:r>
              <a:rPr lang="en-US" sz="2800" dirty="0"/>
              <a:t>, including:</a:t>
            </a:r>
          </a:p>
          <a:p>
            <a:pPr marL="1028700" lvl="1" indent="-342900">
              <a:buClr>
                <a:srgbClr val="C00000"/>
              </a:buClr>
              <a:buFont typeface="Wingdings" panose="05000000000000000000" pitchFamily="2" charset="2"/>
              <a:buChar char="Ø"/>
            </a:pPr>
            <a:r>
              <a:rPr lang="en-US" sz="2800" dirty="0"/>
              <a:t>Appointment of a qualified Individual</a:t>
            </a:r>
          </a:p>
          <a:p>
            <a:pPr marL="1028700" lvl="1" indent="-342900">
              <a:buClr>
                <a:srgbClr val="C00000"/>
              </a:buClr>
              <a:buFont typeface="Wingdings" panose="05000000000000000000" pitchFamily="2" charset="2"/>
              <a:buChar char="Ø"/>
            </a:pPr>
            <a:r>
              <a:rPr lang="en-US" sz="2800" dirty="0"/>
              <a:t>Written risk assessments </a:t>
            </a:r>
          </a:p>
          <a:p>
            <a:pPr marL="1028700" lvl="1" indent="-342900">
              <a:buClr>
                <a:srgbClr val="C00000"/>
              </a:buClr>
              <a:buFont typeface="Wingdings" panose="05000000000000000000" pitchFamily="2" charset="2"/>
              <a:buChar char="Ø"/>
            </a:pPr>
            <a:r>
              <a:rPr lang="en-US" sz="2800" dirty="0"/>
              <a:t>Written incident response plan</a:t>
            </a:r>
          </a:p>
        </p:txBody>
      </p:sp>
      <p:sp>
        <p:nvSpPr>
          <p:cNvPr id="4" name="Title 3"/>
          <p:cNvSpPr>
            <a:spLocks noGrp="1"/>
          </p:cNvSpPr>
          <p:nvPr>
            <p:ph type="title"/>
          </p:nvPr>
        </p:nvSpPr>
        <p:spPr>
          <a:xfrm>
            <a:off x="1389857" y="798819"/>
            <a:ext cx="9412287" cy="941564"/>
          </a:xfrm>
        </p:spPr>
        <p:txBody>
          <a:bodyPr/>
          <a:lstStyle/>
          <a:p>
            <a:r>
              <a:rPr lang="en-US" dirty="0"/>
              <a:t>Revised Safeguards Rule Compliance</a:t>
            </a:r>
          </a:p>
        </p:txBody>
      </p:sp>
    </p:spTree>
    <p:extLst>
      <p:ext uri="{BB962C8B-B14F-4D97-AF65-F5344CB8AC3E}">
        <p14:creationId xmlns:p14="http://schemas.microsoft.com/office/powerpoint/2010/main" val="6004267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19</a:t>
            </a:fld>
            <a:endParaRPr lang="en-US" dirty="0"/>
          </a:p>
        </p:txBody>
      </p:sp>
      <p:sp>
        <p:nvSpPr>
          <p:cNvPr id="3" name="Content Placeholder 2"/>
          <p:cNvSpPr>
            <a:spLocks noGrp="1"/>
          </p:cNvSpPr>
          <p:nvPr>
            <p:ph sz="quarter" idx="13"/>
          </p:nvPr>
        </p:nvSpPr>
        <p:spPr>
          <a:xfrm>
            <a:off x="1174858" y="1740382"/>
            <a:ext cx="9842285" cy="4521349"/>
          </a:xfrm>
        </p:spPr>
        <p:txBody>
          <a:bodyPr/>
          <a:lstStyle/>
          <a:p>
            <a:pPr marL="342900" indent="-342900">
              <a:buClr>
                <a:srgbClr val="C00000"/>
              </a:buClr>
              <a:buFont typeface="Wingdings" panose="05000000000000000000" pitchFamily="2" charset="2"/>
              <a:buChar char="Ø"/>
            </a:pPr>
            <a:r>
              <a:rPr lang="en-US" sz="2800" dirty="0"/>
              <a:t>The U.S. Department of Education will require compliance with the revised Rule. </a:t>
            </a:r>
          </a:p>
          <a:p>
            <a:pPr marL="342900" indent="-342900">
              <a:buClr>
                <a:srgbClr val="C00000"/>
              </a:buClr>
              <a:buFont typeface="Wingdings" panose="05000000000000000000" pitchFamily="2" charset="2"/>
              <a:buChar char="Ø"/>
            </a:pPr>
            <a:r>
              <a:rPr lang="en-US" sz="2800" dirty="0"/>
              <a:t>Compliance with GLBA is a specific requirement in the PPA and will be reviewed in the compliance audit:</a:t>
            </a:r>
          </a:p>
          <a:p>
            <a:pPr marL="1028700" lvl="1" indent="-342900">
              <a:buClr>
                <a:srgbClr val="C00000"/>
              </a:buClr>
              <a:buFont typeface="Wingdings" panose="05000000000000000000" pitchFamily="2" charset="2"/>
              <a:buChar char="Ø"/>
            </a:pPr>
            <a:r>
              <a:rPr lang="en-US" sz="2400" dirty="0"/>
              <a:t>Is there an identified information security program coordinator?</a:t>
            </a:r>
          </a:p>
          <a:p>
            <a:pPr marL="1028700" lvl="1" indent="-342900">
              <a:buClr>
                <a:srgbClr val="C00000"/>
              </a:buClr>
              <a:buFont typeface="Wingdings" panose="05000000000000000000" pitchFamily="2" charset="2"/>
              <a:buChar char="Ø"/>
            </a:pPr>
            <a:r>
              <a:rPr lang="en-US" sz="2400" dirty="0"/>
              <a:t>Has the school done a risk assessment covering employee training, information systems, and attack detection, prevention and response?</a:t>
            </a:r>
          </a:p>
          <a:p>
            <a:pPr marL="342900" indent="-342900">
              <a:buClr>
                <a:srgbClr val="C00000"/>
              </a:buClr>
              <a:buFont typeface="Wingdings" panose="05000000000000000000" pitchFamily="2" charset="2"/>
              <a:buChar char="Ø"/>
            </a:pPr>
            <a:r>
              <a:rPr lang="en-US" sz="2800" dirty="0"/>
              <a:t>Costs of compliance are borne by the institution.</a:t>
            </a:r>
          </a:p>
        </p:txBody>
      </p:sp>
      <p:sp>
        <p:nvSpPr>
          <p:cNvPr id="4" name="Title 3"/>
          <p:cNvSpPr>
            <a:spLocks noGrp="1"/>
          </p:cNvSpPr>
          <p:nvPr>
            <p:ph type="title"/>
          </p:nvPr>
        </p:nvSpPr>
        <p:spPr>
          <a:xfrm>
            <a:off x="1389857" y="798819"/>
            <a:ext cx="9412287" cy="941564"/>
          </a:xfrm>
        </p:spPr>
        <p:txBody>
          <a:bodyPr/>
          <a:lstStyle/>
          <a:p>
            <a:r>
              <a:rPr lang="en-US" dirty="0"/>
              <a:t>Impact</a:t>
            </a:r>
          </a:p>
        </p:txBody>
      </p:sp>
    </p:spTree>
    <p:extLst>
      <p:ext uri="{BB962C8B-B14F-4D97-AF65-F5344CB8AC3E}">
        <p14:creationId xmlns:p14="http://schemas.microsoft.com/office/powerpoint/2010/main" val="35257645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2</a:t>
            </a:fld>
            <a:endParaRPr lang="en-US" dirty="0"/>
          </a:p>
        </p:txBody>
      </p:sp>
      <p:sp>
        <p:nvSpPr>
          <p:cNvPr id="4" name="Title 3"/>
          <p:cNvSpPr>
            <a:spLocks noGrp="1"/>
          </p:cNvSpPr>
          <p:nvPr>
            <p:ph type="title"/>
          </p:nvPr>
        </p:nvSpPr>
        <p:spPr>
          <a:xfrm>
            <a:off x="1389857" y="718137"/>
            <a:ext cx="9412287" cy="941564"/>
          </a:xfrm>
        </p:spPr>
        <p:txBody>
          <a:bodyPr/>
          <a:lstStyle/>
          <a:p>
            <a:r>
              <a:rPr lang="en-US" sz="3200" dirty="0"/>
              <a:t>Who We Are</a:t>
            </a:r>
          </a:p>
        </p:txBody>
      </p:sp>
      <p:graphicFrame>
        <p:nvGraphicFramePr>
          <p:cNvPr id="9" name="Table 8"/>
          <p:cNvGraphicFramePr>
            <a:graphicFrameLocks noGrp="1"/>
          </p:cNvGraphicFramePr>
          <p:nvPr>
            <p:extLst>
              <p:ext uri="{D42A27DB-BD31-4B8C-83A1-F6EECF244321}">
                <p14:modId xmlns:p14="http://schemas.microsoft.com/office/powerpoint/2010/main" val="2119706155"/>
              </p:ext>
            </p:extLst>
          </p:nvPr>
        </p:nvGraphicFramePr>
        <p:xfrm>
          <a:off x="7613885" y="5149211"/>
          <a:ext cx="4252537" cy="1112520"/>
        </p:xfrm>
        <a:graphic>
          <a:graphicData uri="http://schemas.openxmlformats.org/drawingml/2006/table">
            <a:tbl>
              <a:tblPr firstRow="1" bandRow="1">
                <a:tableStyleId>{5C22544A-7EE6-4342-B048-85BDC9FD1C3A}</a:tableStyleId>
              </a:tblPr>
              <a:tblGrid>
                <a:gridCol w="4252537">
                  <a:extLst>
                    <a:ext uri="{9D8B030D-6E8A-4147-A177-3AD203B41FA5}">
                      <a16:colId xmlns:a16="http://schemas.microsoft.com/office/drawing/2014/main" val="956671774"/>
                    </a:ext>
                  </a:extLst>
                </a:gridCol>
              </a:tblGrid>
              <a:tr h="370840">
                <a:tc>
                  <a:txBody>
                    <a:bodyPr/>
                    <a:lstStyle/>
                    <a:p>
                      <a:pPr algn="ctr"/>
                      <a:r>
                        <a:rPr lang="en-US" dirty="0">
                          <a:solidFill>
                            <a:srgbClr val="77787B"/>
                          </a:solidFill>
                          <a:latin typeface="Georgia" panose="02040502050405020303" pitchFamily="18" charset="0"/>
                        </a:rPr>
                        <a:t>Adam Griffin</a:t>
                      </a:r>
                    </a:p>
                  </a:txBody>
                  <a:tcPr>
                    <a:noFill/>
                  </a:tcPr>
                </a:tc>
                <a:extLst>
                  <a:ext uri="{0D108BD9-81ED-4DB2-BD59-A6C34878D82A}">
                    <a16:rowId xmlns:a16="http://schemas.microsoft.com/office/drawing/2014/main" val="2545804630"/>
                  </a:ext>
                </a:extLst>
              </a:tr>
              <a:tr h="370840">
                <a:tc>
                  <a:txBody>
                    <a:bodyPr/>
                    <a:lstStyle/>
                    <a:p>
                      <a:pPr algn="ctr"/>
                      <a:r>
                        <a:rPr lang="en-US" sz="1600" dirty="0">
                          <a:solidFill>
                            <a:srgbClr val="77787B"/>
                          </a:solidFill>
                          <a:latin typeface="Georgia" panose="02040502050405020303" pitchFamily="18" charset="0"/>
                        </a:rPr>
                        <a:t>205.415.4903</a:t>
                      </a:r>
                    </a:p>
                  </a:txBody>
                  <a:tcPr>
                    <a:noFill/>
                  </a:tcPr>
                </a:tc>
                <a:extLst>
                  <a:ext uri="{0D108BD9-81ED-4DB2-BD59-A6C34878D82A}">
                    <a16:rowId xmlns:a16="http://schemas.microsoft.com/office/drawing/2014/main" val="2499509780"/>
                  </a:ext>
                </a:extLst>
              </a:tr>
              <a:tr h="370840">
                <a:tc>
                  <a:txBody>
                    <a:bodyPr/>
                    <a:lstStyle/>
                    <a:p>
                      <a:pPr algn="ctr"/>
                      <a:r>
                        <a:rPr lang="en-US" sz="1600" dirty="0">
                          <a:solidFill>
                            <a:srgbClr val="77787B"/>
                          </a:solidFill>
                          <a:latin typeface="Georgia" panose="02040502050405020303" pitchFamily="18" charset="0"/>
                        </a:rPr>
                        <a:t>agriffin@maynardcooper.com</a:t>
                      </a:r>
                    </a:p>
                  </a:txBody>
                  <a:tcPr>
                    <a:noFill/>
                  </a:tcPr>
                </a:tc>
                <a:extLst>
                  <a:ext uri="{0D108BD9-81ED-4DB2-BD59-A6C34878D82A}">
                    <a16:rowId xmlns:a16="http://schemas.microsoft.com/office/drawing/2014/main" val="2593369563"/>
                  </a:ext>
                </a:extLst>
              </a:tr>
            </a:tbl>
          </a:graphicData>
        </a:graphic>
      </p:graphicFrame>
      <p:cxnSp>
        <p:nvCxnSpPr>
          <p:cNvPr id="11" name="Straight Connector 10"/>
          <p:cNvCxnSpPr/>
          <p:nvPr/>
        </p:nvCxnSpPr>
        <p:spPr>
          <a:xfrm>
            <a:off x="1237559" y="5018846"/>
            <a:ext cx="9716882" cy="0"/>
          </a:xfrm>
          <a:prstGeom prst="line">
            <a:avLst/>
          </a:prstGeom>
          <a:ln>
            <a:solidFill>
              <a:srgbClr val="C51638"/>
            </a:solidFill>
          </a:ln>
        </p:spPr>
        <p:style>
          <a:lnRef idx="1">
            <a:schemeClr val="accent1"/>
          </a:lnRef>
          <a:fillRef idx="0">
            <a:schemeClr val="accent1"/>
          </a:fillRef>
          <a:effectRef idx="0">
            <a:schemeClr val="accent1"/>
          </a:effectRef>
          <a:fontRef idx="minor">
            <a:schemeClr val="tx1"/>
          </a:fontRef>
        </p:style>
      </p:cxnSp>
      <p:pic>
        <p:nvPicPr>
          <p:cNvPr id="1026" name="Picture 2" descr="Roger L. Swartzwe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4" y="2138083"/>
            <a:ext cx="3062945" cy="275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am V. Grif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2" y="2138083"/>
            <a:ext cx="3062944" cy="2750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es Cleve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529" y="2138083"/>
            <a:ext cx="3062943" cy="27503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79341160"/>
              </p:ext>
            </p:extLst>
          </p:nvPr>
        </p:nvGraphicFramePr>
        <p:xfrm>
          <a:off x="475177" y="5152681"/>
          <a:ext cx="4252537" cy="1112520"/>
        </p:xfrm>
        <a:graphic>
          <a:graphicData uri="http://schemas.openxmlformats.org/drawingml/2006/table">
            <a:tbl>
              <a:tblPr firstRow="1" bandRow="1">
                <a:tableStyleId>{5C22544A-7EE6-4342-B048-85BDC9FD1C3A}</a:tableStyleId>
              </a:tblPr>
              <a:tblGrid>
                <a:gridCol w="4252537">
                  <a:extLst>
                    <a:ext uri="{9D8B030D-6E8A-4147-A177-3AD203B41FA5}">
                      <a16:colId xmlns:a16="http://schemas.microsoft.com/office/drawing/2014/main" val="956671774"/>
                    </a:ext>
                  </a:extLst>
                </a:gridCol>
              </a:tblGrid>
              <a:tr h="370840">
                <a:tc>
                  <a:txBody>
                    <a:bodyPr/>
                    <a:lstStyle/>
                    <a:p>
                      <a:pPr algn="ctr"/>
                      <a:r>
                        <a:rPr lang="en-US" dirty="0">
                          <a:solidFill>
                            <a:srgbClr val="77787B"/>
                          </a:solidFill>
                          <a:latin typeface="Georgia" panose="02040502050405020303" pitchFamily="18" charset="0"/>
                        </a:rPr>
                        <a:t>Roger Swartzwelder</a:t>
                      </a:r>
                    </a:p>
                  </a:txBody>
                  <a:tcPr>
                    <a:noFill/>
                  </a:tcPr>
                </a:tc>
                <a:extLst>
                  <a:ext uri="{0D108BD9-81ED-4DB2-BD59-A6C34878D82A}">
                    <a16:rowId xmlns:a16="http://schemas.microsoft.com/office/drawing/2014/main" val="2545804630"/>
                  </a:ext>
                </a:extLst>
              </a:tr>
              <a:tr h="370840">
                <a:tc>
                  <a:txBody>
                    <a:bodyPr/>
                    <a:lstStyle/>
                    <a:p>
                      <a:pPr algn="ctr"/>
                      <a:r>
                        <a:rPr lang="en-US" sz="1600" dirty="0">
                          <a:solidFill>
                            <a:srgbClr val="77787B"/>
                          </a:solidFill>
                          <a:latin typeface="Georgia" panose="02040502050405020303" pitchFamily="18" charset="0"/>
                        </a:rPr>
                        <a:t>202.868.5929</a:t>
                      </a:r>
                    </a:p>
                  </a:txBody>
                  <a:tcPr>
                    <a:noFill/>
                  </a:tcPr>
                </a:tc>
                <a:extLst>
                  <a:ext uri="{0D108BD9-81ED-4DB2-BD59-A6C34878D82A}">
                    <a16:rowId xmlns:a16="http://schemas.microsoft.com/office/drawing/2014/main" val="2499509780"/>
                  </a:ext>
                </a:extLst>
              </a:tr>
              <a:tr h="370840">
                <a:tc>
                  <a:txBody>
                    <a:bodyPr/>
                    <a:lstStyle/>
                    <a:p>
                      <a:pPr algn="ctr"/>
                      <a:r>
                        <a:rPr lang="en-US" sz="1600" dirty="0">
                          <a:solidFill>
                            <a:srgbClr val="77787B"/>
                          </a:solidFill>
                          <a:latin typeface="Georgia" panose="02040502050405020303" pitchFamily="18" charset="0"/>
                        </a:rPr>
                        <a:t>rswartzwelder@maynardcooper.com</a:t>
                      </a:r>
                    </a:p>
                  </a:txBody>
                  <a:tcPr>
                    <a:noFill/>
                  </a:tcPr>
                </a:tc>
                <a:extLst>
                  <a:ext uri="{0D108BD9-81ED-4DB2-BD59-A6C34878D82A}">
                    <a16:rowId xmlns:a16="http://schemas.microsoft.com/office/drawing/2014/main" val="259336956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48655662"/>
              </p:ext>
            </p:extLst>
          </p:nvPr>
        </p:nvGraphicFramePr>
        <p:xfrm>
          <a:off x="4044531" y="5152681"/>
          <a:ext cx="4252537" cy="1112520"/>
        </p:xfrm>
        <a:graphic>
          <a:graphicData uri="http://schemas.openxmlformats.org/drawingml/2006/table">
            <a:tbl>
              <a:tblPr firstRow="1" bandRow="1">
                <a:tableStyleId>{5C22544A-7EE6-4342-B048-85BDC9FD1C3A}</a:tableStyleId>
              </a:tblPr>
              <a:tblGrid>
                <a:gridCol w="4252537">
                  <a:extLst>
                    <a:ext uri="{9D8B030D-6E8A-4147-A177-3AD203B41FA5}">
                      <a16:colId xmlns:a16="http://schemas.microsoft.com/office/drawing/2014/main" val="956671774"/>
                    </a:ext>
                  </a:extLst>
                </a:gridCol>
              </a:tblGrid>
              <a:tr h="370840">
                <a:tc>
                  <a:txBody>
                    <a:bodyPr/>
                    <a:lstStyle/>
                    <a:p>
                      <a:pPr algn="ctr"/>
                      <a:r>
                        <a:rPr lang="en-US" dirty="0">
                          <a:solidFill>
                            <a:srgbClr val="77787B"/>
                          </a:solidFill>
                          <a:latin typeface="Georgia" panose="02040502050405020303" pitchFamily="18" charset="0"/>
                        </a:rPr>
                        <a:t>Tres Cleveland</a:t>
                      </a:r>
                    </a:p>
                  </a:txBody>
                  <a:tcPr>
                    <a:noFill/>
                  </a:tcPr>
                </a:tc>
                <a:extLst>
                  <a:ext uri="{0D108BD9-81ED-4DB2-BD59-A6C34878D82A}">
                    <a16:rowId xmlns:a16="http://schemas.microsoft.com/office/drawing/2014/main" val="2545804630"/>
                  </a:ext>
                </a:extLst>
              </a:tr>
              <a:tr h="370840">
                <a:tc>
                  <a:txBody>
                    <a:bodyPr/>
                    <a:lstStyle/>
                    <a:p>
                      <a:pPr algn="ctr"/>
                      <a:r>
                        <a:rPr lang="en-US" sz="1600" dirty="0">
                          <a:solidFill>
                            <a:srgbClr val="77787B"/>
                          </a:solidFill>
                          <a:latin typeface="Georgia" panose="02040502050405020303" pitchFamily="18" charset="0"/>
                        </a:rPr>
                        <a:t>205.254.1183</a:t>
                      </a:r>
                    </a:p>
                  </a:txBody>
                  <a:tcPr>
                    <a:noFill/>
                  </a:tcPr>
                </a:tc>
                <a:extLst>
                  <a:ext uri="{0D108BD9-81ED-4DB2-BD59-A6C34878D82A}">
                    <a16:rowId xmlns:a16="http://schemas.microsoft.com/office/drawing/2014/main" val="2499509780"/>
                  </a:ext>
                </a:extLst>
              </a:tr>
              <a:tr h="370840">
                <a:tc>
                  <a:txBody>
                    <a:bodyPr/>
                    <a:lstStyle/>
                    <a:p>
                      <a:pPr algn="ctr"/>
                      <a:r>
                        <a:rPr lang="en-US" sz="1600" dirty="0">
                          <a:solidFill>
                            <a:srgbClr val="77787B"/>
                          </a:solidFill>
                          <a:latin typeface="Georgia" panose="02040502050405020303" pitchFamily="18" charset="0"/>
                        </a:rPr>
                        <a:t>tcleveland@maynardcooper.com</a:t>
                      </a:r>
                    </a:p>
                  </a:txBody>
                  <a:tcPr>
                    <a:noFill/>
                  </a:tcPr>
                </a:tc>
                <a:extLst>
                  <a:ext uri="{0D108BD9-81ED-4DB2-BD59-A6C34878D82A}">
                    <a16:rowId xmlns:a16="http://schemas.microsoft.com/office/drawing/2014/main" val="2593369563"/>
                  </a:ext>
                </a:extLst>
              </a:tr>
            </a:tbl>
          </a:graphicData>
        </a:graphic>
      </p:graphicFrame>
    </p:spTree>
    <p:extLst>
      <p:ext uri="{BB962C8B-B14F-4D97-AF65-F5344CB8AC3E}">
        <p14:creationId xmlns:p14="http://schemas.microsoft.com/office/powerpoint/2010/main" val="39006409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20</a:t>
            </a:fld>
            <a:endParaRPr lang="en-US" dirty="0"/>
          </a:p>
        </p:txBody>
      </p:sp>
      <p:sp>
        <p:nvSpPr>
          <p:cNvPr id="3" name="Content Placeholder 2"/>
          <p:cNvSpPr>
            <a:spLocks noGrp="1"/>
          </p:cNvSpPr>
          <p:nvPr>
            <p:ph sz="quarter" idx="13"/>
          </p:nvPr>
        </p:nvSpPr>
        <p:spPr>
          <a:xfrm>
            <a:off x="1291880" y="1740382"/>
            <a:ext cx="9412287" cy="4521349"/>
          </a:xfrm>
        </p:spPr>
        <p:txBody>
          <a:bodyPr/>
          <a:lstStyle/>
          <a:p>
            <a:pPr marL="342900" indent="-342900">
              <a:buClr>
                <a:srgbClr val="C00000"/>
              </a:buClr>
              <a:buFont typeface="Wingdings" panose="05000000000000000000" pitchFamily="2" charset="2"/>
              <a:buChar char="Ø"/>
            </a:pPr>
            <a:r>
              <a:rPr lang="en-US" sz="2800" dirty="0"/>
              <a:t>Time to prepare for compliance with the revised Rule is now</a:t>
            </a:r>
          </a:p>
          <a:p>
            <a:pPr marL="342900" indent="-342900">
              <a:buClr>
                <a:srgbClr val="C00000"/>
              </a:buClr>
              <a:buFont typeface="Wingdings" panose="05000000000000000000" pitchFamily="2" charset="2"/>
              <a:buChar char="Ø"/>
            </a:pPr>
            <a:r>
              <a:rPr lang="en-US" sz="2800" dirty="0"/>
              <a:t>For GLBA compliance and to prevent cyber incidents:</a:t>
            </a:r>
          </a:p>
          <a:p>
            <a:pPr marL="1028700" lvl="1" indent="-342900">
              <a:buClr>
                <a:srgbClr val="C00000"/>
              </a:buClr>
              <a:buFont typeface="Wingdings" panose="05000000000000000000" pitchFamily="2" charset="2"/>
              <a:buChar char="Ø"/>
            </a:pPr>
            <a:r>
              <a:rPr lang="en-US" sz="2800" dirty="0"/>
              <a:t>Ensure that the school has a qualified professional in charge of cybersecurity policies and compliance</a:t>
            </a:r>
          </a:p>
          <a:p>
            <a:pPr marL="1028700" lvl="1" indent="-342900">
              <a:buClr>
                <a:srgbClr val="C00000"/>
              </a:buClr>
              <a:buFont typeface="Wingdings" panose="05000000000000000000" pitchFamily="2" charset="2"/>
              <a:buChar char="Ø"/>
            </a:pPr>
            <a:r>
              <a:rPr lang="en-US" sz="2800" dirty="0"/>
              <a:t>Conduct comprehensive risk assessment and document a safeguard for each risk.</a:t>
            </a:r>
          </a:p>
          <a:p>
            <a:pPr marL="1028700" lvl="1" indent="-342900">
              <a:buClr>
                <a:srgbClr val="C00000"/>
              </a:buClr>
              <a:buFont typeface="Wingdings" panose="05000000000000000000" pitchFamily="2" charset="2"/>
              <a:buChar char="Ø"/>
            </a:pPr>
            <a:r>
              <a:rPr lang="en-US" sz="2800" dirty="0"/>
              <a:t>Legal compliance analysis of current plans and documents</a:t>
            </a:r>
          </a:p>
        </p:txBody>
      </p:sp>
      <p:sp>
        <p:nvSpPr>
          <p:cNvPr id="4" name="Title 3"/>
          <p:cNvSpPr>
            <a:spLocks noGrp="1"/>
          </p:cNvSpPr>
          <p:nvPr>
            <p:ph type="title"/>
          </p:nvPr>
        </p:nvSpPr>
        <p:spPr>
          <a:xfrm>
            <a:off x="1389857" y="798819"/>
            <a:ext cx="9412287" cy="941564"/>
          </a:xfrm>
        </p:spPr>
        <p:txBody>
          <a:bodyPr/>
          <a:lstStyle/>
          <a:p>
            <a:r>
              <a:rPr lang="en-US" dirty="0"/>
              <a:t>What To Do Now</a:t>
            </a:r>
          </a:p>
        </p:txBody>
      </p:sp>
    </p:spTree>
    <p:extLst>
      <p:ext uri="{BB962C8B-B14F-4D97-AF65-F5344CB8AC3E}">
        <p14:creationId xmlns:p14="http://schemas.microsoft.com/office/powerpoint/2010/main" val="38413943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21</a:t>
            </a:fld>
            <a:endParaRPr lang="en-US" dirty="0"/>
          </a:p>
        </p:txBody>
      </p:sp>
      <p:sp>
        <p:nvSpPr>
          <p:cNvPr id="3" name="Content Placeholder 2"/>
          <p:cNvSpPr>
            <a:spLocks noGrp="1"/>
          </p:cNvSpPr>
          <p:nvPr>
            <p:ph sz="quarter" idx="13"/>
          </p:nvPr>
        </p:nvSpPr>
        <p:spPr>
          <a:xfrm>
            <a:off x="1389857" y="1740382"/>
            <a:ext cx="9412287" cy="4600783"/>
          </a:xfrm>
        </p:spPr>
        <p:txBody>
          <a:bodyPr/>
          <a:lstStyle/>
          <a:p>
            <a:pPr marL="342900" indent="-342900">
              <a:buClr>
                <a:srgbClr val="C00000"/>
              </a:buClr>
              <a:buFont typeface="Wingdings" panose="05000000000000000000" pitchFamily="2" charset="2"/>
              <a:buChar char="Ø"/>
            </a:pPr>
            <a:r>
              <a:rPr lang="en-US" dirty="0"/>
              <a:t>Presidents and Chief Information Officers of Institutions should have, at a minimum:</a:t>
            </a:r>
          </a:p>
          <a:p>
            <a:pPr marL="1028700" lvl="1" indent="-342900">
              <a:buClr>
                <a:srgbClr val="C00000"/>
              </a:buClr>
              <a:buFont typeface="Wingdings" panose="05000000000000000000" pitchFamily="2" charset="2"/>
              <a:buChar char="Ø"/>
            </a:pPr>
            <a:r>
              <a:rPr lang="en-US" dirty="0"/>
              <a:t>Evaluated and documented their current security posture against the requirements of GLBA</a:t>
            </a:r>
          </a:p>
          <a:p>
            <a:pPr marL="1028700" lvl="1" indent="-342900">
              <a:buClr>
                <a:srgbClr val="C00000"/>
              </a:buClr>
              <a:buFont typeface="Wingdings" panose="05000000000000000000" pitchFamily="2" charset="2"/>
              <a:buChar char="Ø"/>
            </a:pPr>
            <a:r>
              <a:rPr lang="en-US" dirty="0"/>
              <a:t>Taken immediate action to remediate any identified deficiencies. (DCL GEN-16-12) </a:t>
            </a:r>
          </a:p>
          <a:p>
            <a:pPr marL="1028700" lvl="1" indent="-342900">
              <a:buClr>
                <a:srgbClr val="C00000"/>
              </a:buClr>
              <a:buFont typeface="Wingdings" panose="05000000000000000000" pitchFamily="2" charset="2"/>
              <a:buChar char="Ø"/>
            </a:pPr>
            <a:r>
              <a:rPr lang="en-US" dirty="0"/>
              <a:t>Established policies and procedures for each cybersecurity phase: </a:t>
            </a:r>
          </a:p>
          <a:p>
            <a:pPr marL="1485900" lvl="2" indent="-342900">
              <a:buClr>
                <a:srgbClr val="C00000"/>
              </a:buClr>
              <a:buFont typeface="Wingdings" panose="05000000000000000000" pitchFamily="2" charset="2"/>
              <a:buChar char="Ø"/>
            </a:pPr>
            <a:r>
              <a:rPr lang="en-US" dirty="0"/>
              <a:t>Identify, protect, detect, respond, and recover </a:t>
            </a:r>
          </a:p>
          <a:p>
            <a:pPr marL="342900" indent="-342900">
              <a:buClr>
                <a:srgbClr val="C00000"/>
              </a:buClr>
              <a:buFont typeface="Wingdings" panose="05000000000000000000" pitchFamily="2" charset="2"/>
              <a:buChar char="Ø"/>
            </a:pPr>
            <a:r>
              <a:rPr lang="en-US" dirty="0"/>
              <a:t>Leadership, including the Board of Directors, must show strong support for the school’s compliance efforts </a:t>
            </a:r>
          </a:p>
          <a:p>
            <a:pPr marL="342900" indent="-342900">
              <a:buClr>
                <a:srgbClr val="C00000"/>
              </a:buClr>
              <a:buFont typeface="Wingdings" panose="05000000000000000000" pitchFamily="2" charset="2"/>
              <a:buChar char="Ø"/>
            </a:pPr>
            <a:r>
              <a:rPr lang="en-US" dirty="0"/>
              <a:t>Establish solid working relationship with your </a:t>
            </a:r>
            <a:r>
              <a:rPr lang="en-US"/>
              <a:t>cybersecurity staff</a:t>
            </a:r>
            <a:endParaRPr lang="en-US" dirty="0"/>
          </a:p>
          <a:p>
            <a:pPr marL="342900" indent="-342900">
              <a:buClr>
                <a:srgbClr val="C00000"/>
              </a:buClr>
              <a:buFont typeface="Wingdings" panose="05000000000000000000" pitchFamily="2" charset="2"/>
              <a:buChar char="Ø"/>
            </a:pPr>
            <a:endParaRPr lang="en-US" dirty="0"/>
          </a:p>
        </p:txBody>
      </p:sp>
      <p:sp>
        <p:nvSpPr>
          <p:cNvPr id="4" name="Title 3"/>
          <p:cNvSpPr>
            <a:spLocks noGrp="1"/>
          </p:cNvSpPr>
          <p:nvPr>
            <p:ph type="title"/>
          </p:nvPr>
        </p:nvSpPr>
        <p:spPr>
          <a:xfrm>
            <a:off x="1389857" y="798819"/>
            <a:ext cx="9412287" cy="941564"/>
          </a:xfrm>
        </p:spPr>
        <p:txBody>
          <a:bodyPr/>
          <a:lstStyle/>
          <a:p>
            <a:r>
              <a:rPr lang="en-US" dirty="0"/>
              <a:t>Leadership Involvement</a:t>
            </a:r>
          </a:p>
        </p:txBody>
      </p:sp>
    </p:spTree>
    <p:extLst>
      <p:ext uri="{BB962C8B-B14F-4D97-AF65-F5344CB8AC3E}">
        <p14:creationId xmlns:p14="http://schemas.microsoft.com/office/powerpoint/2010/main" val="33939633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22</a:t>
            </a:fld>
            <a:endParaRPr lang="en-US" dirty="0"/>
          </a:p>
        </p:txBody>
      </p:sp>
      <p:sp>
        <p:nvSpPr>
          <p:cNvPr id="3" name="Content Placeholder 2"/>
          <p:cNvSpPr>
            <a:spLocks noGrp="1"/>
          </p:cNvSpPr>
          <p:nvPr>
            <p:ph sz="quarter" idx="13"/>
          </p:nvPr>
        </p:nvSpPr>
        <p:spPr>
          <a:xfrm>
            <a:off x="1291880" y="1740382"/>
            <a:ext cx="9412287" cy="4047225"/>
          </a:xfrm>
        </p:spPr>
        <p:txBody>
          <a:bodyPr/>
          <a:lstStyle/>
          <a:p>
            <a:pPr marL="342900" indent="-342900">
              <a:buClr>
                <a:srgbClr val="C00000"/>
              </a:buClr>
              <a:buFont typeface="Wingdings" panose="05000000000000000000" pitchFamily="2" charset="2"/>
              <a:buChar char="Ø"/>
            </a:pPr>
            <a:r>
              <a:rPr lang="en-US" sz="3200" dirty="0"/>
              <a:t>Data breaches can lead to class actions</a:t>
            </a:r>
          </a:p>
          <a:p>
            <a:pPr marL="342900" indent="-342900">
              <a:buClr>
                <a:srgbClr val="C00000"/>
              </a:buClr>
              <a:buFont typeface="Wingdings" panose="05000000000000000000" pitchFamily="2" charset="2"/>
              <a:buChar char="Ø"/>
            </a:pPr>
            <a:r>
              <a:rPr lang="en-US" sz="3200" dirty="0"/>
              <a:t>Cost of defense/impact of class action</a:t>
            </a:r>
          </a:p>
        </p:txBody>
      </p:sp>
      <p:sp>
        <p:nvSpPr>
          <p:cNvPr id="4" name="Title 3"/>
          <p:cNvSpPr>
            <a:spLocks noGrp="1"/>
          </p:cNvSpPr>
          <p:nvPr>
            <p:ph type="title"/>
          </p:nvPr>
        </p:nvSpPr>
        <p:spPr>
          <a:xfrm>
            <a:off x="1389857" y="798819"/>
            <a:ext cx="9412287" cy="941564"/>
          </a:xfrm>
        </p:spPr>
        <p:txBody>
          <a:bodyPr/>
          <a:lstStyle/>
          <a:p>
            <a:r>
              <a:rPr lang="en-US" dirty="0"/>
              <a:t>Litigation Perspective</a:t>
            </a:r>
          </a:p>
        </p:txBody>
      </p:sp>
    </p:spTree>
    <p:extLst>
      <p:ext uri="{BB962C8B-B14F-4D97-AF65-F5344CB8AC3E}">
        <p14:creationId xmlns:p14="http://schemas.microsoft.com/office/powerpoint/2010/main" val="9170066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23</a:t>
            </a:fld>
            <a:endParaRPr lang="en-US" dirty="0"/>
          </a:p>
        </p:txBody>
      </p:sp>
      <p:sp>
        <p:nvSpPr>
          <p:cNvPr id="3" name="Content Placeholder 2"/>
          <p:cNvSpPr>
            <a:spLocks noGrp="1"/>
          </p:cNvSpPr>
          <p:nvPr>
            <p:ph sz="quarter" idx="13"/>
          </p:nvPr>
        </p:nvSpPr>
        <p:spPr>
          <a:xfrm>
            <a:off x="1291880" y="1740382"/>
            <a:ext cx="9412287" cy="4047225"/>
          </a:xfrm>
        </p:spPr>
        <p:txBody>
          <a:bodyPr/>
          <a:lstStyle/>
          <a:p>
            <a:pPr marL="342900" indent="-342900">
              <a:buClr>
                <a:srgbClr val="C00000"/>
              </a:buClr>
              <a:buFont typeface="Wingdings" panose="05000000000000000000" pitchFamily="2" charset="2"/>
              <a:buChar char="Ø"/>
            </a:pPr>
            <a:r>
              <a:rPr lang="en-US" sz="2800" dirty="0"/>
              <a:t>Cybersecurity risks are shared by everyone</a:t>
            </a:r>
          </a:p>
          <a:p>
            <a:pPr marL="342900" indent="-342900">
              <a:buClr>
                <a:srgbClr val="C00000"/>
              </a:buClr>
              <a:buFont typeface="Wingdings" panose="05000000000000000000" pitchFamily="2" charset="2"/>
              <a:buChar char="Ø"/>
            </a:pPr>
            <a:r>
              <a:rPr lang="en-US" sz="2800" dirty="0"/>
              <a:t>Time to work towards </a:t>
            </a:r>
            <a:r>
              <a:rPr lang="en-US" sz="2800" dirty="0" err="1"/>
              <a:t>GLBA</a:t>
            </a:r>
            <a:r>
              <a:rPr lang="en-US" sz="2800" dirty="0"/>
              <a:t> compliance is </a:t>
            </a:r>
            <a:r>
              <a:rPr lang="en-US" sz="2800" u="sng" dirty="0"/>
              <a:t>now</a:t>
            </a:r>
            <a:endParaRPr lang="en-US" sz="2800" dirty="0"/>
          </a:p>
          <a:p>
            <a:pPr marL="1028700" lvl="1" indent="-342900">
              <a:buClr>
                <a:srgbClr val="C00000"/>
              </a:buClr>
              <a:buFont typeface="Wingdings" panose="05000000000000000000" pitchFamily="2" charset="2"/>
              <a:buChar char="Ø"/>
            </a:pPr>
            <a:r>
              <a:rPr lang="en-US" sz="2400" dirty="0"/>
              <a:t>Comprehensive risk assessment</a:t>
            </a:r>
          </a:p>
          <a:p>
            <a:pPr marL="1028700" lvl="1" indent="-342900">
              <a:buClr>
                <a:srgbClr val="C00000"/>
              </a:buClr>
              <a:buFont typeface="Wingdings" panose="05000000000000000000" pitchFamily="2" charset="2"/>
              <a:buChar char="Ø"/>
            </a:pPr>
            <a:r>
              <a:rPr lang="en-US" sz="2400" dirty="0"/>
              <a:t>Board and leadership education/engagement</a:t>
            </a:r>
          </a:p>
          <a:p>
            <a:pPr marL="342900" indent="-342900">
              <a:buClr>
                <a:srgbClr val="C00000"/>
              </a:buClr>
              <a:buFont typeface="Wingdings" panose="05000000000000000000" pitchFamily="2" charset="2"/>
              <a:buChar char="Ø"/>
            </a:pPr>
            <a:r>
              <a:rPr lang="en-US" sz="2800" dirty="0"/>
              <a:t>Your institution will bear the burden of </a:t>
            </a:r>
            <a:r>
              <a:rPr lang="en-US" sz="2800" dirty="0" err="1"/>
              <a:t>GLBA</a:t>
            </a:r>
            <a:r>
              <a:rPr lang="en-US" sz="2800" dirty="0"/>
              <a:t> compliance</a:t>
            </a:r>
          </a:p>
          <a:p>
            <a:pPr marL="1028700" lvl="1" indent="-342900">
              <a:buClr>
                <a:srgbClr val="C00000"/>
              </a:buClr>
              <a:buFont typeface="Wingdings" panose="05000000000000000000" pitchFamily="2" charset="2"/>
              <a:buChar char="Ø"/>
            </a:pPr>
            <a:r>
              <a:rPr lang="en-US" sz="2400" dirty="0"/>
              <a:t>Potential penalties for noncompliance</a:t>
            </a:r>
          </a:p>
          <a:p>
            <a:pPr marL="342900" indent="-342900">
              <a:buClr>
                <a:srgbClr val="C00000"/>
              </a:buClr>
              <a:buFont typeface="Wingdings" panose="05000000000000000000" pitchFamily="2" charset="2"/>
              <a:buChar char="Ø"/>
            </a:pPr>
            <a:r>
              <a:rPr lang="en-US" sz="2800" dirty="0"/>
              <a:t>Seek to avoid post-incident litigation</a:t>
            </a:r>
          </a:p>
        </p:txBody>
      </p:sp>
      <p:sp>
        <p:nvSpPr>
          <p:cNvPr id="4" name="Title 3"/>
          <p:cNvSpPr>
            <a:spLocks noGrp="1"/>
          </p:cNvSpPr>
          <p:nvPr>
            <p:ph type="title"/>
          </p:nvPr>
        </p:nvSpPr>
        <p:spPr>
          <a:xfrm>
            <a:off x="1389857" y="798819"/>
            <a:ext cx="9412287" cy="941564"/>
          </a:xfrm>
        </p:spPr>
        <p:txBody>
          <a:bodyPr/>
          <a:lstStyle/>
          <a:p>
            <a:r>
              <a:rPr lang="en-US" dirty="0"/>
              <a:t>Key Takeaways</a:t>
            </a:r>
          </a:p>
        </p:txBody>
      </p:sp>
    </p:spTree>
    <p:extLst>
      <p:ext uri="{BB962C8B-B14F-4D97-AF65-F5344CB8AC3E}">
        <p14:creationId xmlns:p14="http://schemas.microsoft.com/office/powerpoint/2010/main" val="10418992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24</a:t>
            </a:fld>
            <a:endParaRPr lang="en-US" dirty="0"/>
          </a:p>
        </p:txBody>
      </p:sp>
      <p:sp>
        <p:nvSpPr>
          <p:cNvPr id="4" name="Title 3"/>
          <p:cNvSpPr>
            <a:spLocks noGrp="1"/>
          </p:cNvSpPr>
          <p:nvPr>
            <p:ph type="title"/>
          </p:nvPr>
        </p:nvSpPr>
        <p:spPr>
          <a:xfrm>
            <a:off x="1389857" y="2251371"/>
            <a:ext cx="9412287" cy="941564"/>
          </a:xfrm>
        </p:spPr>
        <p:txBody>
          <a:bodyPr/>
          <a:lstStyle/>
          <a:p>
            <a:r>
              <a:rPr lang="en-US" sz="5400" dirty="0"/>
              <a:t>Questions?</a:t>
            </a:r>
          </a:p>
        </p:txBody>
      </p:sp>
      <p:graphicFrame>
        <p:nvGraphicFramePr>
          <p:cNvPr id="5" name="Table 4"/>
          <p:cNvGraphicFramePr>
            <a:graphicFrameLocks noGrp="1"/>
          </p:cNvGraphicFramePr>
          <p:nvPr>
            <p:extLst>
              <p:ext uri="{D42A27DB-BD31-4B8C-83A1-F6EECF244321}">
                <p14:modId xmlns:p14="http://schemas.microsoft.com/office/powerpoint/2010/main" val="1213315336"/>
              </p:ext>
            </p:extLst>
          </p:nvPr>
        </p:nvGraphicFramePr>
        <p:xfrm>
          <a:off x="7613885" y="5149211"/>
          <a:ext cx="4252537" cy="1112520"/>
        </p:xfrm>
        <a:graphic>
          <a:graphicData uri="http://schemas.openxmlformats.org/drawingml/2006/table">
            <a:tbl>
              <a:tblPr firstRow="1" bandRow="1">
                <a:tableStyleId>{5C22544A-7EE6-4342-B048-85BDC9FD1C3A}</a:tableStyleId>
              </a:tblPr>
              <a:tblGrid>
                <a:gridCol w="4252537">
                  <a:extLst>
                    <a:ext uri="{9D8B030D-6E8A-4147-A177-3AD203B41FA5}">
                      <a16:colId xmlns:a16="http://schemas.microsoft.com/office/drawing/2014/main" val="956671774"/>
                    </a:ext>
                  </a:extLst>
                </a:gridCol>
              </a:tblGrid>
              <a:tr h="370840">
                <a:tc>
                  <a:txBody>
                    <a:bodyPr/>
                    <a:lstStyle/>
                    <a:p>
                      <a:pPr algn="ctr"/>
                      <a:r>
                        <a:rPr lang="en-US" dirty="0">
                          <a:solidFill>
                            <a:srgbClr val="77787B"/>
                          </a:solidFill>
                          <a:latin typeface="Georgia" panose="02040502050405020303" pitchFamily="18" charset="0"/>
                        </a:rPr>
                        <a:t>Adam Griffin</a:t>
                      </a:r>
                    </a:p>
                  </a:txBody>
                  <a:tcPr>
                    <a:noFill/>
                  </a:tcPr>
                </a:tc>
                <a:extLst>
                  <a:ext uri="{0D108BD9-81ED-4DB2-BD59-A6C34878D82A}">
                    <a16:rowId xmlns:a16="http://schemas.microsoft.com/office/drawing/2014/main" val="2545804630"/>
                  </a:ext>
                </a:extLst>
              </a:tr>
              <a:tr h="370840">
                <a:tc>
                  <a:txBody>
                    <a:bodyPr/>
                    <a:lstStyle/>
                    <a:p>
                      <a:pPr algn="ctr"/>
                      <a:r>
                        <a:rPr lang="en-US" sz="1600" dirty="0">
                          <a:solidFill>
                            <a:srgbClr val="77787B"/>
                          </a:solidFill>
                          <a:latin typeface="Georgia" panose="02040502050405020303" pitchFamily="18" charset="0"/>
                        </a:rPr>
                        <a:t>205.415.4903</a:t>
                      </a:r>
                    </a:p>
                  </a:txBody>
                  <a:tcPr>
                    <a:noFill/>
                  </a:tcPr>
                </a:tc>
                <a:extLst>
                  <a:ext uri="{0D108BD9-81ED-4DB2-BD59-A6C34878D82A}">
                    <a16:rowId xmlns:a16="http://schemas.microsoft.com/office/drawing/2014/main" val="2499509780"/>
                  </a:ext>
                </a:extLst>
              </a:tr>
              <a:tr h="370840">
                <a:tc>
                  <a:txBody>
                    <a:bodyPr/>
                    <a:lstStyle/>
                    <a:p>
                      <a:pPr algn="ctr"/>
                      <a:r>
                        <a:rPr lang="en-US" sz="1600" dirty="0">
                          <a:solidFill>
                            <a:srgbClr val="77787B"/>
                          </a:solidFill>
                          <a:latin typeface="Georgia" panose="02040502050405020303" pitchFamily="18" charset="0"/>
                        </a:rPr>
                        <a:t>agriffin@maynardcooper.com</a:t>
                      </a:r>
                    </a:p>
                  </a:txBody>
                  <a:tcPr>
                    <a:noFill/>
                  </a:tcPr>
                </a:tc>
                <a:extLst>
                  <a:ext uri="{0D108BD9-81ED-4DB2-BD59-A6C34878D82A}">
                    <a16:rowId xmlns:a16="http://schemas.microsoft.com/office/drawing/2014/main" val="259336956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8030525"/>
              </p:ext>
            </p:extLst>
          </p:nvPr>
        </p:nvGraphicFramePr>
        <p:xfrm>
          <a:off x="475177" y="5152681"/>
          <a:ext cx="4252537" cy="1112520"/>
        </p:xfrm>
        <a:graphic>
          <a:graphicData uri="http://schemas.openxmlformats.org/drawingml/2006/table">
            <a:tbl>
              <a:tblPr firstRow="1" bandRow="1">
                <a:tableStyleId>{5C22544A-7EE6-4342-B048-85BDC9FD1C3A}</a:tableStyleId>
              </a:tblPr>
              <a:tblGrid>
                <a:gridCol w="4252537">
                  <a:extLst>
                    <a:ext uri="{9D8B030D-6E8A-4147-A177-3AD203B41FA5}">
                      <a16:colId xmlns:a16="http://schemas.microsoft.com/office/drawing/2014/main" val="956671774"/>
                    </a:ext>
                  </a:extLst>
                </a:gridCol>
              </a:tblGrid>
              <a:tr h="370840">
                <a:tc>
                  <a:txBody>
                    <a:bodyPr/>
                    <a:lstStyle/>
                    <a:p>
                      <a:pPr algn="ctr"/>
                      <a:r>
                        <a:rPr lang="en-US" dirty="0">
                          <a:solidFill>
                            <a:srgbClr val="77787B"/>
                          </a:solidFill>
                          <a:latin typeface="Georgia" panose="02040502050405020303" pitchFamily="18" charset="0"/>
                        </a:rPr>
                        <a:t>Roger Swartzwelder</a:t>
                      </a:r>
                    </a:p>
                  </a:txBody>
                  <a:tcPr>
                    <a:noFill/>
                  </a:tcPr>
                </a:tc>
                <a:extLst>
                  <a:ext uri="{0D108BD9-81ED-4DB2-BD59-A6C34878D82A}">
                    <a16:rowId xmlns:a16="http://schemas.microsoft.com/office/drawing/2014/main" val="2545804630"/>
                  </a:ext>
                </a:extLst>
              </a:tr>
              <a:tr h="370840">
                <a:tc>
                  <a:txBody>
                    <a:bodyPr/>
                    <a:lstStyle/>
                    <a:p>
                      <a:pPr algn="ctr"/>
                      <a:r>
                        <a:rPr lang="en-US" sz="1600" dirty="0">
                          <a:solidFill>
                            <a:srgbClr val="77787B"/>
                          </a:solidFill>
                          <a:latin typeface="Georgia" panose="02040502050405020303" pitchFamily="18" charset="0"/>
                        </a:rPr>
                        <a:t>202.868.5929</a:t>
                      </a:r>
                    </a:p>
                  </a:txBody>
                  <a:tcPr>
                    <a:noFill/>
                  </a:tcPr>
                </a:tc>
                <a:extLst>
                  <a:ext uri="{0D108BD9-81ED-4DB2-BD59-A6C34878D82A}">
                    <a16:rowId xmlns:a16="http://schemas.microsoft.com/office/drawing/2014/main" val="2499509780"/>
                  </a:ext>
                </a:extLst>
              </a:tr>
              <a:tr h="370840">
                <a:tc>
                  <a:txBody>
                    <a:bodyPr/>
                    <a:lstStyle/>
                    <a:p>
                      <a:pPr algn="ctr"/>
                      <a:r>
                        <a:rPr lang="en-US" sz="1600" dirty="0">
                          <a:solidFill>
                            <a:srgbClr val="77787B"/>
                          </a:solidFill>
                          <a:latin typeface="Georgia" panose="02040502050405020303" pitchFamily="18" charset="0"/>
                        </a:rPr>
                        <a:t>rswartzwelder@maynardcooper.com</a:t>
                      </a:r>
                    </a:p>
                  </a:txBody>
                  <a:tcPr>
                    <a:noFill/>
                  </a:tcPr>
                </a:tc>
                <a:extLst>
                  <a:ext uri="{0D108BD9-81ED-4DB2-BD59-A6C34878D82A}">
                    <a16:rowId xmlns:a16="http://schemas.microsoft.com/office/drawing/2014/main" val="259336956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84640538"/>
              </p:ext>
            </p:extLst>
          </p:nvPr>
        </p:nvGraphicFramePr>
        <p:xfrm>
          <a:off x="4044531" y="5152681"/>
          <a:ext cx="4252537" cy="1112520"/>
        </p:xfrm>
        <a:graphic>
          <a:graphicData uri="http://schemas.openxmlformats.org/drawingml/2006/table">
            <a:tbl>
              <a:tblPr firstRow="1" bandRow="1">
                <a:tableStyleId>{5C22544A-7EE6-4342-B048-85BDC9FD1C3A}</a:tableStyleId>
              </a:tblPr>
              <a:tblGrid>
                <a:gridCol w="4252537">
                  <a:extLst>
                    <a:ext uri="{9D8B030D-6E8A-4147-A177-3AD203B41FA5}">
                      <a16:colId xmlns:a16="http://schemas.microsoft.com/office/drawing/2014/main" val="956671774"/>
                    </a:ext>
                  </a:extLst>
                </a:gridCol>
              </a:tblGrid>
              <a:tr h="370840">
                <a:tc>
                  <a:txBody>
                    <a:bodyPr/>
                    <a:lstStyle/>
                    <a:p>
                      <a:pPr algn="ctr"/>
                      <a:r>
                        <a:rPr lang="en-US" dirty="0">
                          <a:solidFill>
                            <a:srgbClr val="77787B"/>
                          </a:solidFill>
                          <a:latin typeface="Georgia" panose="02040502050405020303" pitchFamily="18" charset="0"/>
                        </a:rPr>
                        <a:t>Tres Cleveland</a:t>
                      </a:r>
                    </a:p>
                  </a:txBody>
                  <a:tcPr>
                    <a:noFill/>
                  </a:tcPr>
                </a:tc>
                <a:extLst>
                  <a:ext uri="{0D108BD9-81ED-4DB2-BD59-A6C34878D82A}">
                    <a16:rowId xmlns:a16="http://schemas.microsoft.com/office/drawing/2014/main" val="2545804630"/>
                  </a:ext>
                </a:extLst>
              </a:tr>
              <a:tr h="370840">
                <a:tc>
                  <a:txBody>
                    <a:bodyPr/>
                    <a:lstStyle/>
                    <a:p>
                      <a:pPr algn="ctr"/>
                      <a:r>
                        <a:rPr lang="en-US" sz="1600" dirty="0">
                          <a:solidFill>
                            <a:srgbClr val="77787B"/>
                          </a:solidFill>
                          <a:latin typeface="Georgia" panose="02040502050405020303" pitchFamily="18" charset="0"/>
                        </a:rPr>
                        <a:t>205.254.1183</a:t>
                      </a:r>
                    </a:p>
                  </a:txBody>
                  <a:tcPr>
                    <a:noFill/>
                  </a:tcPr>
                </a:tc>
                <a:extLst>
                  <a:ext uri="{0D108BD9-81ED-4DB2-BD59-A6C34878D82A}">
                    <a16:rowId xmlns:a16="http://schemas.microsoft.com/office/drawing/2014/main" val="2499509780"/>
                  </a:ext>
                </a:extLst>
              </a:tr>
              <a:tr h="370840">
                <a:tc>
                  <a:txBody>
                    <a:bodyPr/>
                    <a:lstStyle/>
                    <a:p>
                      <a:pPr algn="ctr"/>
                      <a:r>
                        <a:rPr lang="en-US" sz="1600" dirty="0">
                          <a:solidFill>
                            <a:srgbClr val="77787B"/>
                          </a:solidFill>
                          <a:latin typeface="Georgia" panose="02040502050405020303" pitchFamily="18" charset="0"/>
                        </a:rPr>
                        <a:t>tcleveland@maynardcooper.com</a:t>
                      </a:r>
                    </a:p>
                  </a:txBody>
                  <a:tcPr>
                    <a:noFill/>
                  </a:tcPr>
                </a:tc>
                <a:extLst>
                  <a:ext uri="{0D108BD9-81ED-4DB2-BD59-A6C34878D82A}">
                    <a16:rowId xmlns:a16="http://schemas.microsoft.com/office/drawing/2014/main" val="2593369563"/>
                  </a:ext>
                </a:extLst>
              </a:tr>
            </a:tbl>
          </a:graphicData>
        </a:graphic>
      </p:graphicFrame>
    </p:spTree>
    <p:extLst>
      <p:ext uri="{BB962C8B-B14F-4D97-AF65-F5344CB8AC3E}">
        <p14:creationId xmlns:p14="http://schemas.microsoft.com/office/powerpoint/2010/main" val="39779121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167" y="1210235"/>
            <a:ext cx="8019667" cy="5070596"/>
          </a:xfrm>
          <a:prstGeom prst="rect">
            <a:avLst/>
          </a:prstGeom>
        </p:spPr>
      </p:pic>
      <p:sp>
        <p:nvSpPr>
          <p:cNvPr id="4" name="Title 3"/>
          <p:cNvSpPr>
            <a:spLocks noGrp="1"/>
          </p:cNvSpPr>
          <p:nvPr>
            <p:ph type="title"/>
          </p:nvPr>
        </p:nvSpPr>
        <p:spPr>
          <a:xfrm>
            <a:off x="1389857" y="798819"/>
            <a:ext cx="9412287" cy="941564"/>
          </a:xfrm>
        </p:spPr>
        <p:txBody>
          <a:bodyPr/>
          <a:lstStyle/>
          <a:p>
            <a:r>
              <a:rPr lang="en-US" dirty="0"/>
              <a:t>Where We Are</a:t>
            </a:r>
          </a:p>
        </p:txBody>
      </p:sp>
    </p:spTree>
    <p:extLst>
      <p:ext uri="{BB962C8B-B14F-4D97-AF65-F5344CB8AC3E}">
        <p14:creationId xmlns:p14="http://schemas.microsoft.com/office/powerpoint/2010/main" val="40378327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4</a:t>
            </a:fld>
            <a:endParaRPr lang="en-US" dirty="0"/>
          </a:p>
        </p:txBody>
      </p:sp>
      <p:sp>
        <p:nvSpPr>
          <p:cNvPr id="3" name="Content Placeholder 2"/>
          <p:cNvSpPr>
            <a:spLocks noGrp="1"/>
          </p:cNvSpPr>
          <p:nvPr>
            <p:ph sz="quarter" idx="13"/>
          </p:nvPr>
        </p:nvSpPr>
        <p:spPr>
          <a:xfrm>
            <a:off x="1291880" y="1740382"/>
            <a:ext cx="9412287" cy="4047225"/>
          </a:xfrm>
        </p:spPr>
        <p:txBody>
          <a:bodyPr/>
          <a:lstStyle/>
          <a:p>
            <a:pPr marL="342900" indent="-342900">
              <a:buClr>
                <a:srgbClr val="C00000"/>
              </a:buClr>
              <a:buFont typeface="Wingdings" panose="05000000000000000000" pitchFamily="2" charset="2"/>
              <a:buChar char="Ø"/>
            </a:pPr>
            <a:r>
              <a:rPr lang="en-US" sz="2000" dirty="0"/>
              <a:t>The purpose of this presentation is to provide news and information on legal and regulatory issues, and all content provided is for informational purposes only.  It should not be considered legal advice.</a:t>
            </a:r>
          </a:p>
          <a:p>
            <a:pPr marL="342900" indent="-342900">
              <a:buClr>
                <a:srgbClr val="C00000"/>
              </a:buClr>
              <a:buFont typeface="Wingdings" panose="05000000000000000000" pitchFamily="2" charset="2"/>
              <a:buChar char="Ø"/>
            </a:pPr>
            <a:r>
              <a:rPr lang="en-US" sz="2000" dirty="0"/>
              <a:t>The transmission of information from this presentation does not establish an attorney-client relationship with the participant or reader.  The participant or reader should not act on the information contained in this presentation or any accompanying materials without first consulting retained legal counsel.</a:t>
            </a:r>
          </a:p>
          <a:p>
            <a:pPr marL="342900" indent="-342900">
              <a:buClr>
                <a:srgbClr val="C00000"/>
              </a:buClr>
              <a:buFont typeface="Wingdings" panose="05000000000000000000" pitchFamily="2" charset="2"/>
              <a:buChar char="Ø"/>
            </a:pPr>
            <a:r>
              <a:rPr lang="en-US" sz="2000" dirty="0"/>
              <a:t>If you desire legal advice for a particular situation, you should consult an attorney.</a:t>
            </a:r>
          </a:p>
        </p:txBody>
      </p:sp>
      <p:sp>
        <p:nvSpPr>
          <p:cNvPr id="4" name="Title 3"/>
          <p:cNvSpPr>
            <a:spLocks noGrp="1"/>
          </p:cNvSpPr>
          <p:nvPr>
            <p:ph type="title"/>
          </p:nvPr>
        </p:nvSpPr>
        <p:spPr>
          <a:xfrm>
            <a:off x="1389857" y="798819"/>
            <a:ext cx="9412287" cy="941564"/>
          </a:xfrm>
        </p:spPr>
        <p:txBody>
          <a:bodyPr/>
          <a:lstStyle/>
          <a:p>
            <a:r>
              <a:rPr lang="en-US" dirty="0"/>
              <a:t>Disclaimer</a:t>
            </a:r>
          </a:p>
        </p:txBody>
      </p:sp>
    </p:spTree>
    <p:extLst>
      <p:ext uri="{BB962C8B-B14F-4D97-AF65-F5344CB8AC3E}">
        <p14:creationId xmlns:p14="http://schemas.microsoft.com/office/powerpoint/2010/main" val="3880531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5</a:t>
            </a:fld>
            <a:endParaRPr lang="en-US" dirty="0"/>
          </a:p>
        </p:txBody>
      </p:sp>
      <p:sp>
        <p:nvSpPr>
          <p:cNvPr id="3" name="Content Placeholder 2"/>
          <p:cNvSpPr>
            <a:spLocks noGrp="1"/>
          </p:cNvSpPr>
          <p:nvPr>
            <p:ph sz="quarter" idx="13"/>
          </p:nvPr>
        </p:nvSpPr>
        <p:spPr>
          <a:xfrm>
            <a:off x="1291880" y="1740382"/>
            <a:ext cx="9412287" cy="4047225"/>
          </a:xfrm>
        </p:spPr>
        <p:txBody>
          <a:bodyPr/>
          <a:lstStyle/>
          <a:p>
            <a:pPr marL="342900" indent="-342900">
              <a:buClr>
                <a:srgbClr val="C00000"/>
              </a:buClr>
              <a:buFont typeface="Wingdings" panose="05000000000000000000" pitchFamily="2" charset="2"/>
              <a:buChar char="Ø"/>
            </a:pPr>
            <a:r>
              <a:rPr lang="en-US" sz="3200" dirty="0"/>
              <a:t>Cybersecurity threat landscape and trends</a:t>
            </a:r>
          </a:p>
          <a:p>
            <a:pPr marL="342900" indent="-342900">
              <a:buClr>
                <a:srgbClr val="C00000"/>
              </a:buClr>
              <a:buFont typeface="Wingdings" panose="05000000000000000000" pitchFamily="2" charset="2"/>
              <a:buChar char="Ø"/>
            </a:pPr>
            <a:r>
              <a:rPr lang="en-US" sz="3200" dirty="0" err="1"/>
              <a:t>GLBA</a:t>
            </a:r>
            <a:r>
              <a:rPr lang="en-US" sz="3200" dirty="0"/>
              <a:t> revised Safeguards Rule</a:t>
            </a:r>
          </a:p>
          <a:p>
            <a:pPr marL="342900" indent="-342900">
              <a:buClr>
                <a:srgbClr val="C00000"/>
              </a:buClr>
              <a:buFont typeface="Wingdings" panose="05000000000000000000" pitchFamily="2" charset="2"/>
              <a:buChar char="Ø"/>
            </a:pPr>
            <a:r>
              <a:rPr lang="en-US" sz="3200" dirty="0"/>
              <a:t>Impacts and practical considerations</a:t>
            </a:r>
          </a:p>
          <a:p>
            <a:pPr marL="342900" indent="-342900">
              <a:buClr>
                <a:srgbClr val="C00000"/>
              </a:buClr>
              <a:buFont typeface="Wingdings" panose="05000000000000000000" pitchFamily="2" charset="2"/>
              <a:buChar char="Ø"/>
            </a:pPr>
            <a:r>
              <a:rPr lang="en-US" sz="3200" dirty="0"/>
              <a:t>Litigation perspective</a:t>
            </a:r>
          </a:p>
          <a:p>
            <a:pPr marL="342900" indent="-342900">
              <a:buClr>
                <a:srgbClr val="C00000"/>
              </a:buClr>
              <a:buFont typeface="Wingdings" panose="05000000000000000000" pitchFamily="2" charset="2"/>
              <a:buChar char="Ø"/>
            </a:pPr>
            <a:r>
              <a:rPr lang="en-US" sz="3200" dirty="0"/>
              <a:t>Wrap-up and key takeaways</a:t>
            </a:r>
          </a:p>
        </p:txBody>
      </p:sp>
      <p:sp>
        <p:nvSpPr>
          <p:cNvPr id="4" name="Title 3"/>
          <p:cNvSpPr>
            <a:spLocks noGrp="1"/>
          </p:cNvSpPr>
          <p:nvPr>
            <p:ph type="title"/>
          </p:nvPr>
        </p:nvSpPr>
        <p:spPr>
          <a:xfrm>
            <a:off x="1389857" y="798819"/>
            <a:ext cx="9412287" cy="941564"/>
          </a:xfrm>
        </p:spPr>
        <p:txBody>
          <a:bodyPr/>
          <a:lstStyle/>
          <a:p>
            <a:r>
              <a:rPr lang="en-US" dirty="0"/>
              <a:t>Agenda</a:t>
            </a:r>
          </a:p>
        </p:txBody>
      </p:sp>
    </p:spTree>
    <p:extLst>
      <p:ext uri="{BB962C8B-B14F-4D97-AF65-F5344CB8AC3E}">
        <p14:creationId xmlns:p14="http://schemas.microsoft.com/office/powerpoint/2010/main" val="1930110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6</a:t>
            </a:fld>
            <a:endParaRPr lang="en-US" dirty="0"/>
          </a:p>
        </p:txBody>
      </p:sp>
      <p:sp>
        <p:nvSpPr>
          <p:cNvPr id="3" name="Content Placeholder 2"/>
          <p:cNvSpPr>
            <a:spLocks noGrp="1"/>
          </p:cNvSpPr>
          <p:nvPr>
            <p:ph sz="quarter" idx="13"/>
          </p:nvPr>
        </p:nvSpPr>
        <p:spPr>
          <a:xfrm>
            <a:off x="1291880" y="2829001"/>
            <a:ext cx="4557591" cy="1694839"/>
          </a:xfrm>
        </p:spPr>
        <p:txBody>
          <a:bodyPr/>
          <a:lstStyle/>
          <a:p>
            <a:pPr marL="342900" indent="-342900">
              <a:buClr>
                <a:srgbClr val="C00000"/>
              </a:buClr>
              <a:buFont typeface="Wingdings" panose="05000000000000000000" pitchFamily="2" charset="2"/>
              <a:buChar char="Ø"/>
            </a:pPr>
            <a:r>
              <a:rPr lang="en-US" sz="3600" dirty="0"/>
              <a:t>Not just an IT issue</a:t>
            </a:r>
          </a:p>
          <a:p>
            <a:pPr marL="342900" indent="-342900">
              <a:buClr>
                <a:srgbClr val="C00000"/>
              </a:buClr>
              <a:buFont typeface="Wingdings" panose="05000000000000000000" pitchFamily="2" charset="2"/>
              <a:buChar char="Ø"/>
            </a:pPr>
            <a:r>
              <a:rPr lang="en-US" sz="3600" dirty="0"/>
              <a:t>Everyone’s issue</a:t>
            </a:r>
          </a:p>
        </p:txBody>
      </p:sp>
      <p:sp>
        <p:nvSpPr>
          <p:cNvPr id="4" name="Title 3"/>
          <p:cNvSpPr>
            <a:spLocks noGrp="1"/>
          </p:cNvSpPr>
          <p:nvPr>
            <p:ph type="title"/>
          </p:nvPr>
        </p:nvSpPr>
        <p:spPr>
          <a:xfrm>
            <a:off x="1389857" y="798819"/>
            <a:ext cx="9412287" cy="941564"/>
          </a:xfrm>
        </p:spPr>
        <p:txBody>
          <a:bodyPr/>
          <a:lstStyle/>
          <a:p>
            <a:r>
              <a:rPr lang="en-US" sz="4000" dirty="0"/>
              <a:t>Cybersecurity</a:t>
            </a:r>
          </a:p>
        </p:txBody>
      </p:sp>
      <p:pic>
        <p:nvPicPr>
          <p:cNvPr id="5" name="Picture 2" descr="See something, say something encouraged | Article | The United States Army"/>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9066" y="1941729"/>
            <a:ext cx="4229994" cy="387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67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7</a:t>
            </a:fld>
            <a:endParaRPr lang="en-US" dirty="0"/>
          </a:p>
        </p:txBody>
      </p:sp>
      <p:sp>
        <p:nvSpPr>
          <p:cNvPr id="3" name="Content Placeholder 2"/>
          <p:cNvSpPr>
            <a:spLocks noGrp="1"/>
          </p:cNvSpPr>
          <p:nvPr>
            <p:ph sz="quarter" idx="13"/>
          </p:nvPr>
        </p:nvSpPr>
        <p:spPr>
          <a:xfrm>
            <a:off x="1291879" y="1893651"/>
            <a:ext cx="9412287" cy="4214812"/>
          </a:xfrm>
        </p:spPr>
        <p:txBody>
          <a:bodyPr/>
          <a:lstStyle/>
          <a:p>
            <a:pPr marL="342900" indent="-342900">
              <a:buClr>
                <a:srgbClr val="C00000"/>
              </a:buClr>
              <a:buFont typeface="Wingdings" panose="05000000000000000000" pitchFamily="2" charset="2"/>
              <a:buChar char="Ø"/>
            </a:pPr>
            <a:r>
              <a:rPr lang="en-US" sz="2800" dirty="0"/>
              <a:t>95 percent of cybersecurity breaches are caused by human error (World Economic Forum)</a:t>
            </a:r>
          </a:p>
          <a:p>
            <a:pPr marL="342900" indent="-342900">
              <a:buClr>
                <a:srgbClr val="C00000"/>
              </a:buClr>
              <a:buFont typeface="Wingdings" panose="05000000000000000000" pitchFamily="2" charset="2"/>
              <a:buChar char="Ø"/>
            </a:pPr>
            <a:r>
              <a:rPr lang="en-US" sz="2800" dirty="0"/>
              <a:t>Cyber fatigue, or apathy to proactively defending against cyberattacks, affects as much as 42 percent of companies. (Cisco)</a:t>
            </a:r>
          </a:p>
          <a:p>
            <a:pPr marL="342900" indent="-342900">
              <a:buClr>
                <a:srgbClr val="C00000"/>
              </a:buClr>
              <a:buFont typeface="Wingdings" panose="05000000000000000000" pitchFamily="2" charset="2"/>
              <a:buChar char="Ø"/>
            </a:pPr>
            <a:r>
              <a:rPr lang="en-US" sz="2800" dirty="0"/>
              <a:t>Data breaches exposed 22 billion records in 2021. (</a:t>
            </a:r>
            <a:r>
              <a:rPr lang="en-US" sz="2800" dirty="0" err="1"/>
              <a:t>RiskBased</a:t>
            </a:r>
            <a:r>
              <a:rPr lang="en-US" sz="2800" dirty="0"/>
              <a:t> Security)</a:t>
            </a:r>
          </a:p>
        </p:txBody>
      </p:sp>
      <p:sp>
        <p:nvSpPr>
          <p:cNvPr id="4" name="Title 3"/>
          <p:cNvSpPr>
            <a:spLocks noGrp="1"/>
          </p:cNvSpPr>
          <p:nvPr>
            <p:ph type="title"/>
          </p:nvPr>
        </p:nvSpPr>
        <p:spPr>
          <a:xfrm>
            <a:off x="1389857" y="798819"/>
            <a:ext cx="9412287" cy="941564"/>
          </a:xfrm>
        </p:spPr>
        <p:txBody>
          <a:bodyPr/>
          <a:lstStyle/>
          <a:p>
            <a:r>
              <a:rPr lang="en-US" dirty="0"/>
              <a:t>Recent Trends and Statistics</a:t>
            </a:r>
          </a:p>
        </p:txBody>
      </p:sp>
    </p:spTree>
    <p:extLst>
      <p:ext uri="{BB962C8B-B14F-4D97-AF65-F5344CB8AC3E}">
        <p14:creationId xmlns:p14="http://schemas.microsoft.com/office/powerpoint/2010/main" val="31537862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8</a:t>
            </a:fld>
            <a:endParaRPr lang="en-US" dirty="0"/>
          </a:p>
        </p:txBody>
      </p:sp>
      <p:pic>
        <p:nvPicPr>
          <p:cNvPr id="5" name="Picture 4"/>
          <p:cNvPicPr/>
          <p:nvPr/>
        </p:nvPicPr>
        <p:blipFill>
          <a:blip r:embed="rId3"/>
          <a:stretch>
            <a:fillRect/>
          </a:stretch>
        </p:blipFill>
        <p:spPr>
          <a:xfrm>
            <a:off x="2789779" y="1439411"/>
            <a:ext cx="6612857" cy="3651246"/>
          </a:xfrm>
          <a:prstGeom prst="rect">
            <a:avLst/>
          </a:prstGeom>
        </p:spPr>
      </p:pic>
    </p:spTree>
    <p:extLst>
      <p:ext uri="{BB962C8B-B14F-4D97-AF65-F5344CB8AC3E}">
        <p14:creationId xmlns:p14="http://schemas.microsoft.com/office/powerpoint/2010/main" val="12358230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t>9</a:t>
            </a:fld>
            <a:endParaRPr lang="en-US" dirty="0"/>
          </a:p>
        </p:txBody>
      </p:sp>
      <p:sp>
        <p:nvSpPr>
          <p:cNvPr id="3" name="Content Placeholder 2"/>
          <p:cNvSpPr>
            <a:spLocks noGrp="1"/>
          </p:cNvSpPr>
          <p:nvPr>
            <p:ph sz="quarter" idx="13"/>
          </p:nvPr>
        </p:nvSpPr>
        <p:spPr>
          <a:xfrm>
            <a:off x="1291880" y="2100197"/>
            <a:ext cx="9412287" cy="4214812"/>
          </a:xfrm>
        </p:spPr>
        <p:txBody>
          <a:bodyPr/>
          <a:lstStyle/>
          <a:p>
            <a:pPr marL="342900" indent="-342900">
              <a:buClr>
                <a:srgbClr val="C00000"/>
              </a:buClr>
              <a:buFont typeface="Wingdings" panose="05000000000000000000" pitchFamily="2" charset="2"/>
              <a:buChar char="Ø"/>
            </a:pPr>
            <a:r>
              <a:rPr lang="en-US" sz="3600" dirty="0"/>
              <a:t>Sophisticated attackers</a:t>
            </a:r>
          </a:p>
          <a:p>
            <a:pPr marL="1028700" lvl="1" indent="-342900">
              <a:buClr>
                <a:srgbClr val="C00000"/>
              </a:buClr>
              <a:buFont typeface="Wingdings" panose="05000000000000000000" pitchFamily="2" charset="2"/>
              <a:buChar char="Ø"/>
            </a:pPr>
            <a:r>
              <a:rPr lang="en-US" sz="3200" dirty="0"/>
              <a:t>Organized crime</a:t>
            </a:r>
          </a:p>
          <a:p>
            <a:pPr marL="342900" indent="-342900">
              <a:buClr>
                <a:srgbClr val="C00000"/>
              </a:buClr>
              <a:buFont typeface="Wingdings" panose="05000000000000000000" pitchFamily="2" charset="2"/>
              <a:buChar char="Ø"/>
            </a:pPr>
            <a:r>
              <a:rPr lang="en-US" sz="3600" dirty="0"/>
              <a:t>“I can’t believe this happened to me”</a:t>
            </a:r>
          </a:p>
          <a:p>
            <a:pPr marL="342900" indent="-342900">
              <a:buClr>
                <a:srgbClr val="C00000"/>
              </a:buClr>
              <a:buFont typeface="Wingdings" panose="05000000000000000000" pitchFamily="2" charset="2"/>
              <a:buChar char="Ø"/>
            </a:pPr>
            <a:r>
              <a:rPr lang="en-US" sz="3600" dirty="0"/>
              <a:t>Post-incident identification of cause</a:t>
            </a:r>
          </a:p>
          <a:p>
            <a:pPr marL="342900" indent="-342900">
              <a:buClr>
                <a:srgbClr val="C00000"/>
              </a:buClr>
              <a:buFont typeface="Wingdings" panose="05000000000000000000" pitchFamily="2" charset="2"/>
              <a:buChar char="Ø"/>
            </a:pPr>
            <a:r>
              <a:rPr lang="en-US" sz="3600" dirty="0"/>
              <a:t>Targeting of </a:t>
            </a:r>
            <a:r>
              <a:rPr lang="en-US" sz="3600" dirty="0" err="1"/>
              <a:t>IHEs</a:t>
            </a:r>
            <a:endParaRPr lang="en-US" sz="3600" dirty="0"/>
          </a:p>
        </p:txBody>
      </p:sp>
      <p:sp>
        <p:nvSpPr>
          <p:cNvPr id="4" name="Title 3"/>
          <p:cNvSpPr>
            <a:spLocks noGrp="1"/>
          </p:cNvSpPr>
          <p:nvPr>
            <p:ph type="title"/>
          </p:nvPr>
        </p:nvSpPr>
        <p:spPr>
          <a:xfrm>
            <a:off x="1389857" y="798819"/>
            <a:ext cx="9412287" cy="941564"/>
          </a:xfrm>
        </p:spPr>
        <p:txBody>
          <a:bodyPr/>
          <a:lstStyle/>
          <a:p>
            <a:r>
              <a:rPr lang="en-US" sz="4000" u="sng" dirty="0"/>
              <a:t>You</a:t>
            </a:r>
            <a:r>
              <a:rPr lang="en-US" sz="4000" dirty="0"/>
              <a:t> Are Targets</a:t>
            </a:r>
            <a:endParaRPr lang="en-US" sz="4000" u="sng" dirty="0"/>
          </a:p>
        </p:txBody>
      </p:sp>
    </p:spTree>
    <p:extLst>
      <p:ext uri="{BB962C8B-B14F-4D97-AF65-F5344CB8AC3E}">
        <p14:creationId xmlns:p14="http://schemas.microsoft.com/office/powerpoint/2010/main" val="345170556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5063.0"/>
  <p:tag name="AS_RELEASE_DATE" val="2017.05.17"/>
  <p:tag name="AS_TITLE" val="Aspose.Slides for .NET 4.0"/>
  <p:tag name="AS_VERSION" val="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8797</TotalTime>
  <Words>1342</Words>
  <Application>Microsoft Office PowerPoint</Application>
  <PresentationFormat>Widescreen</PresentationFormat>
  <Paragraphs>231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Medium</vt:lpstr>
      <vt:lpstr>Georgia</vt:lpstr>
      <vt:lpstr>Wingdings</vt:lpstr>
      <vt:lpstr>Office Theme</vt:lpstr>
      <vt:lpstr>Campus Cybersecurity and Data Privacy</vt:lpstr>
      <vt:lpstr>Who We Are</vt:lpstr>
      <vt:lpstr>Where We Are</vt:lpstr>
      <vt:lpstr>Disclaimer</vt:lpstr>
      <vt:lpstr>Agenda</vt:lpstr>
      <vt:lpstr>Cybersecurity</vt:lpstr>
      <vt:lpstr>Recent Trends and Statistics</vt:lpstr>
      <vt:lpstr>PowerPoint Presentation</vt:lpstr>
      <vt:lpstr>You Are Targets</vt:lpstr>
      <vt:lpstr>Common Cyber Attack Vectors</vt:lpstr>
      <vt:lpstr>PowerPoint Presentation</vt:lpstr>
      <vt:lpstr>How Do We Prevent These Attacks?</vt:lpstr>
      <vt:lpstr>GLBA</vt:lpstr>
      <vt:lpstr>GLBA – Current Requirements</vt:lpstr>
      <vt:lpstr>GLBA – Revised Safeguards Rule Key Changes</vt:lpstr>
      <vt:lpstr>GLBA – Revised Safeguards Rule Key Changes</vt:lpstr>
      <vt:lpstr>GLBA – Revised Safeguards Rule Key Changes</vt:lpstr>
      <vt:lpstr>Revised Safeguards Rule Compliance</vt:lpstr>
      <vt:lpstr>Impact</vt:lpstr>
      <vt:lpstr>What To Do Now</vt:lpstr>
      <vt:lpstr>Leadership Involvement</vt:lpstr>
      <vt:lpstr>Litigation Perspective</vt:lpstr>
      <vt:lpstr>Key Takeaways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Greg Schumann</dc:creator>
  <cp:lastModifiedBy>Roger Swartzwelder</cp:lastModifiedBy>
  <cp:revision>164</cp:revision>
  <cp:lastPrinted>2022-05-19T21:06:27Z</cp:lastPrinted>
  <dcterms:created xsi:type="dcterms:W3CDTF">2021-04-19T16:32:29Z</dcterms:created>
  <dcterms:modified xsi:type="dcterms:W3CDTF">2022-08-18T14:38:02Z</dcterms:modified>
</cp:coreProperties>
</file>